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handoutMasterIdLst>
    <p:handoutMasterId r:id="rId95"/>
  </p:handoutMasterIdLst>
  <p:sldIdLst>
    <p:sldId id="303" r:id="rId2"/>
    <p:sldId id="386" r:id="rId3"/>
    <p:sldId id="387" r:id="rId4"/>
    <p:sldId id="388" r:id="rId5"/>
    <p:sldId id="398" r:id="rId6"/>
    <p:sldId id="389" r:id="rId7"/>
    <p:sldId id="390" r:id="rId8"/>
    <p:sldId id="399" r:id="rId9"/>
    <p:sldId id="391" r:id="rId10"/>
    <p:sldId id="400" r:id="rId11"/>
    <p:sldId id="392" r:id="rId12"/>
    <p:sldId id="393" r:id="rId13"/>
    <p:sldId id="395" r:id="rId14"/>
    <p:sldId id="396" r:id="rId15"/>
    <p:sldId id="394" r:id="rId16"/>
    <p:sldId id="367" r:id="rId17"/>
    <p:sldId id="382" r:id="rId18"/>
    <p:sldId id="383" r:id="rId19"/>
    <p:sldId id="368" r:id="rId20"/>
    <p:sldId id="369" r:id="rId21"/>
    <p:sldId id="370" r:id="rId22"/>
    <p:sldId id="384" r:id="rId23"/>
    <p:sldId id="385" r:id="rId24"/>
    <p:sldId id="311" r:id="rId25"/>
    <p:sldId id="365" r:id="rId26"/>
    <p:sldId id="366" r:id="rId27"/>
    <p:sldId id="401" r:id="rId28"/>
    <p:sldId id="402" r:id="rId29"/>
    <p:sldId id="403" r:id="rId30"/>
    <p:sldId id="404" r:id="rId31"/>
    <p:sldId id="405" r:id="rId32"/>
    <p:sldId id="406" r:id="rId33"/>
    <p:sldId id="407" r:id="rId34"/>
    <p:sldId id="408" r:id="rId35"/>
    <p:sldId id="409" r:id="rId36"/>
    <p:sldId id="410" r:id="rId37"/>
    <p:sldId id="411" r:id="rId38"/>
    <p:sldId id="412" r:id="rId39"/>
    <p:sldId id="413" r:id="rId40"/>
    <p:sldId id="373" r:id="rId41"/>
    <p:sldId id="375" r:id="rId42"/>
    <p:sldId id="376" r:id="rId43"/>
    <p:sldId id="377" r:id="rId44"/>
    <p:sldId id="378" r:id="rId45"/>
    <p:sldId id="379" r:id="rId46"/>
    <p:sldId id="380" r:id="rId47"/>
    <p:sldId id="381" r:id="rId48"/>
    <p:sldId id="310" r:id="rId49"/>
    <p:sldId id="414" r:id="rId50"/>
    <p:sldId id="415" r:id="rId51"/>
    <p:sldId id="416" r:id="rId52"/>
    <p:sldId id="418" r:id="rId53"/>
    <p:sldId id="419" r:id="rId54"/>
    <p:sldId id="420" r:id="rId55"/>
    <p:sldId id="421" r:id="rId56"/>
    <p:sldId id="422"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7" r:id="rId72"/>
    <p:sldId id="438" r:id="rId73"/>
    <p:sldId id="439" r:id="rId74"/>
    <p:sldId id="440" r:id="rId75"/>
    <p:sldId id="441" r:id="rId76"/>
    <p:sldId id="442" r:id="rId77"/>
    <p:sldId id="443" r:id="rId78"/>
    <p:sldId id="444" r:id="rId79"/>
    <p:sldId id="445" r:id="rId80"/>
    <p:sldId id="446" r:id="rId81"/>
    <p:sldId id="447" r:id="rId82"/>
    <p:sldId id="448" r:id="rId83"/>
    <p:sldId id="449" r:id="rId84"/>
    <p:sldId id="450" r:id="rId85"/>
    <p:sldId id="451" r:id="rId86"/>
    <p:sldId id="452" r:id="rId87"/>
    <p:sldId id="453" r:id="rId88"/>
    <p:sldId id="454" r:id="rId89"/>
    <p:sldId id="455" r:id="rId90"/>
    <p:sldId id="456" r:id="rId91"/>
    <p:sldId id="457" r:id="rId92"/>
    <p:sldId id="458" r:id="rId93"/>
  </p:sldIdLst>
  <p:sldSz cx="9144000" cy="6858000" type="screen4x3"/>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2C"/>
    <a:srgbClr val="FF4A21"/>
    <a:srgbClr val="0052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65" autoAdjust="0"/>
    <p:restoredTop sz="84820" autoAdjust="0"/>
  </p:normalViewPr>
  <p:slideViewPr>
    <p:cSldViewPr snapToGrid="0" snapToObjects="1">
      <p:cViewPr varScale="1">
        <p:scale>
          <a:sx n="92" d="100"/>
          <a:sy n="92" d="100"/>
        </p:scale>
        <p:origin x="2392"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12/7/2023</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12/7/2023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6KRjuuEVEZ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youtube.com/watch?v=AqAPFXNyF4M" TargetMode="External"/><Relationship Id="rId5" Type="http://schemas.openxmlformats.org/officeDocument/2006/relationships/hyperlink" Target="https://www.youtube.com/watch?v=JXkMevbjga4" TargetMode="External"/><Relationship Id="rId4" Type="http://schemas.openxmlformats.org/officeDocument/2006/relationships/hyperlink" Target="https://www.youtube.com/watch?v=TUx-ljgB-5Q"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osha.gov/SLTC/robotics/standards.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osha.gov/dts/osta/otm/otm_iv/otm_iv_4.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6KRjuuEVEZ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youtube.com/watch?v=AqAPFXNyF4M" TargetMode="External"/><Relationship Id="rId5" Type="http://schemas.openxmlformats.org/officeDocument/2006/relationships/hyperlink" Target="https://www.youtube.com/watch?v=JXkMevbjga4" TargetMode="External"/><Relationship Id="rId4" Type="http://schemas.openxmlformats.org/officeDocument/2006/relationships/hyperlink" Target="https://www.youtube.com/watch?v=TUx-ljgB-5Q"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cience.sciencemag.org/content/sci/352/6293/1573.full.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cience.sciencemag.org/content/sci/352/6293/1573.full.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a:t>
            </a:fld>
            <a:endParaRPr lang="en-US"/>
          </a:p>
        </p:txBody>
      </p:sp>
    </p:spTree>
    <p:extLst>
      <p:ext uri="{BB962C8B-B14F-4D97-AF65-F5344CB8AC3E}">
        <p14:creationId xmlns:p14="http://schemas.microsoft.com/office/powerpoint/2010/main" val="3910972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safety professional perspective </a:t>
            </a:r>
          </a:p>
          <a:p>
            <a:r>
              <a:rPr lang="en-US" dirty="0"/>
              <a:t>Preventive approaches after robots have been developed</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12</a:t>
            </a:fld>
            <a:endParaRPr lang="en-US"/>
          </a:p>
        </p:txBody>
      </p:sp>
    </p:spTree>
    <p:extLst>
      <p:ext uri="{BB962C8B-B14F-4D97-AF65-F5344CB8AC3E}">
        <p14:creationId xmlns:p14="http://schemas.microsoft.com/office/powerpoint/2010/main" val="1474238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13</a:t>
            </a:fld>
            <a:endParaRPr lang="en-US"/>
          </a:p>
        </p:txBody>
      </p:sp>
    </p:spTree>
    <p:extLst>
      <p:ext uri="{BB962C8B-B14F-4D97-AF65-F5344CB8AC3E}">
        <p14:creationId xmlns:p14="http://schemas.microsoft.com/office/powerpoint/2010/main" val="2932608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a:t>
            </a:fld>
            <a:endParaRPr lang="en-US"/>
          </a:p>
        </p:txBody>
      </p:sp>
    </p:spTree>
    <p:extLst>
      <p:ext uri="{BB962C8B-B14F-4D97-AF65-F5344CB8AC3E}">
        <p14:creationId xmlns:p14="http://schemas.microsoft.com/office/powerpoint/2010/main" val="3863930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15</a:t>
            </a:fld>
            <a:endParaRPr lang="en-US"/>
          </a:p>
        </p:txBody>
      </p:sp>
    </p:spTree>
    <p:extLst>
      <p:ext uri="{BB962C8B-B14F-4D97-AF65-F5344CB8AC3E}">
        <p14:creationId xmlns:p14="http://schemas.microsoft.com/office/powerpoint/2010/main" val="869951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Source: National Institute of Standards and Technology</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a:t>
            </a:fld>
            <a:endParaRPr lang="en-US"/>
          </a:p>
        </p:txBody>
      </p:sp>
    </p:spTree>
    <p:extLst>
      <p:ext uri="{BB962C8B-B14F-4D97-AF65-F5344CB8AC3E}">
        <p14:creationId xmlns:p14="http://schemas.microsoft.com/office/powerpoint/2010/main" val="187016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Source: National Institute of Standards and Technology</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17</a:t>
            </a:fld>
            <a:endParaRPr lang="en-US"/>
          </a:p>
        </p:txBody>
      </p:sp>
    </p:spTree>
    <p:extLst>
      <p:ext uri="{BB962C8B-B14F-4D97-AF65-F5344CB8AC3E}">
        <p14:creationId xmlns:p14="http://schemas.microsoft.com/office/powerpoint/2010/main" val="11032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Source: National Institute of Standards and Technology</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a:t>
            </a:fld>
            <a:endParaRPr lang="en-US"/>
          </a:p>
        </p:txBody>
      </p:sp>
    </p:spTree>
    <p:extLst>
      <p:ext uri="{BB962C8B-B14F-4D97-AF65-F5344CB8AC3E}">
        <p14:creationId xmlns:p14="http://schemas.microsoft.com/office/powerpoint/2010/main" val="36585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anose="020B0600070205080204" pitchFamily="34" charset="-128"/>
                <a:cs typeface="MS PGothic" charset="0"/>
              </a:rPr>
              <a:t>Source: KUKA Laboratories, GmbH</a:t>
            </a:r>
          </a:p>
          <a:p>
            <a:r>
              <a:rPr lang="en-US" sz="1200" kern="1200" dirty="0">
                <a:solidFill>
                  <a:schemeClr val="tx1"/>
                </a:solidFill>
                <a:effectLst/>
                <a:latin typeface="+mn-lt"/>
                <a:ea typeface="MS PGothic" panose="020B0600070205080204" pitchFamily="34" charset="-128"/>
                <a:cs typeface="MS PGothic" charset="0"/>
              </a:rPr>
              <a:t>https://</a:t>
            </a:r>
            <a:r>
              <a:rPr lang="en-US" sz="1200" kern="1200" dirty="0" err="1">
                <a:solidFill>
                  <a:schemeClr val="tx1"/>
                </a:solidFill>
                <a:effectLst/>
                <a:latin typeface="+mn-lt"/>
                <a:ea typeface="MS PGothic" panose="020B0600070205080204" pitchFamily="34" charset="-128"/>
                <a:cs typeface="MS PGothic" charset="0"/>
              </a:rPr>
              <a:t>commons.wikimedia.org</a:t>
            </a:r>
            <a:r>
              <a:rPr lang="en-US" sz="1200" kern="1200" dirty="0">
                <a:solidFill>
                  <a:schemeClr val="tx1"/>
                </a:solidFill>
                <a:effectLst/>
                <a:latin typeface="+mn-lt"/>
                <a:ea typeface="MS PGothic" panose="020B0600070205080204" pitchFamily="34" charset="-128"/>
                <a:cs typeface="MS PGothic" charset="0"/>
              </a:rPr>
              <a:t>/wiki/</a:t>
            </a:r>
            <a:r>
              <a:rPr lang="en-US" sz="1200" kern="1200" dirty="0" err="1">
                <a:solidFill>
                  <a:schemeClr val="tx1"/>
                </a:solidFill>
                <a:effectLst/>
                <a:latin typeface="+mn-lt"/>
                <a:ea typeface="MS PGothic" panose="020B0600070205080204" pitchFamily="34" charset="-128"/>
                <a:cs typeface="MS PGothic" charset="0"/>
              </a:rPr>
              <a:t>File:KUKA_omniRob.jpg</a:t>
            </a:r>
            <a:endParaRPr lang="en-US" sz="1200" kern="1200" dirty="0">
              <a:solidFill>
                <a:schemeClr val="tx1"/>
              </a:solidFill>
              <a:effectLst/>
              <a:latin typeface="+mn-lt"/>
              <a:ea typeface="MS PGothic" panose="020B0600070205080204" pitchFamily="34" charset="-128"/>
              <a:cs typeface="MS PGothic" charset="0"/>
            </a:endParaRP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19</a:t>
            </a:fld>
            <a:endParaRPr lang="en-US"/>
          </a:p>
        </p:txBody>
      </p:sp>
    </p:spTree>
    <p:extLst>
      <p:ext uri="{BB962C8B-B14F-4D97-AF65-F5344CB8AC3E}">
        <p14:creationId xmlns:p14="http://schemas.microsoft.com/office/powerpoint/2010/main" val="2751332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anose="020B0600070205080204" pitchFamily="34" charset="-128"/>
                <a:cs typeface="MS PGothic" charset="0"/>
              </a:rPr>
              <a:t>Source: KUKA Robotics</a:t>
            </a:r>
          </a:p>
          <a:p>
            <a:r>
              <a:rPr lang="en-US" sz="1200" kern="1200" dirty="0">
                <a:solidFill>
                  <a:schemeClr val="tx1"/>
                </a:solidFill>
                <a:effectLst/>
                <a:latin typeface="+mn-lt"/>
                <a:ea typeface="MS PGothic" panose="020B0600070205080204" pitchFamily="34" charset="-128"/>
                <a:cs typeface="MS PGothic" charset="0"/>
              </a:rPr>
              <a:t>https://</a:t>
            </a:r>
            <a:r>
              <a:rPr lang="en-US" sz="1200" kern="1200" dirty="0" err="1">
                <a:solidFill>
                  <a:schemeClr val="tx1"/>
                </a:solidFill>
                <a:effectLst/>
                <a:latin typeface="+mn-lt"/>
                <a:ea typeface="MS PGothic" panose="020B0600070205080204" pitchFamily="34" charset="-128"/>
                <a:cs typeface="MS PGothic" charset="0"/>
              </a:rPr>
              <a:t>www.youtube.com</a:t>
            </a:r>
            <a:r>
              <a:rPr lang="en-US" sz="1200" kern="1200" dirty="0">
                <a:solidFill>
                  <a:schemeClr val="tx1"/>
                </a:solidFill>
                <a:effectLst/>
                <a:latin typeface="+mn-lt"/>
                <a:ea typeface="MS PGothic" panose="020B0600070205080204" pitchFamily="34" charset="-128"/>
                <a:cs typeface="MS PGothic" charset="0"/>
              </a:rPr>
              <a:t>/</a:t>
            </a:r>
            <a:r>
              <a:rPr lang="en-US" sz="1200" kern="1200" dirty="0" err="1">
                <a:solidFill>
                  <a:schemeClr val="tx1"/>
                </a:solidFill>
                <a:effectLst/>
                <a:latin typeface="+mn-lt"/>
                <a:ea typeface="MS PGothic" panose="020B0600070205080204" pitchFamily="34" charset="-128"/>
                <a:cs typeface="MS PGothic" charset="0"/>
              </a:rPr>
              <a:t>watch?v</a:t>
            </a:r>
            <a:r>
              <a:rPr lang="en-US" sz="1200" kern="1200" dirty="0">
                <a:solidFill>
                  <a:schemeClr val="tx1"/>
                </a:solidFill>
                <a:effectLst/>
                <a:latin typeface="+mn-lt"/>
                <a:ea typeface="MS PGothic" panose="020B0600070205080204" pitchFamily="34" charset="-128"/>
                <a:cs typeface="MS PGothic" charset="0"/>
              </a:rPr>
              <a:t>=p6NwH3G0V6Y</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20</a:t>
            </a:fld>
            <a:endParaRPr lang="en-US"/>
          </a:p>
        </p:txBody>
      </p:sp>
    </p:spTree>
    <p:extLst>
      <p:ext uri="{BB962C8B-B14F-4D97-AF65-F5344CB8AC3E}">
        <p14:creationId xmlns:p14="http://schemas.microsoft.com/office/powerpoint/2010/main" val="2699102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anose="020B0600070205080204" pitchFamily="34" charset="-128"/>
                <a:cs typeface="MS PGothic" charset="0"/>
              </a:rPr>
              <a:t>Source: Boston Dynamics</a:t>
            </a:r>
          </a:p>
          <a:p>
            <a:r>
              <a:rPr lang="en-US" dirty="0">
                <a:hlinkClick r:id="rId3"/>
              </a:rPr>
              <a:t>https://www.youtube.com/watch?v=NR32ULxbjYc</a:t>
            </a:r>
            <a:endParaRPr lang="en-US" sz="1200" kern="1200" dirty="0">
              <a:solidFill>
                <a:schemeClr val="tx1"/>
              </a:solidFill>
              <a:effectLst/>
              <a:latin typeface="+mn-lt"/>
              <a:ea typeface="MS PGothic" panose="020B0600070205080204" pitchFamily="34" charset="-128"/>
              <a:cs typeface="MS PGothic" charset="0"/>
            </a:endParaRPr>
          </a:p>
          <a:p>
            <a:endParaRPr lang="en-US" dirty="0"/>
          </a:p>
          <a:p>
            <a:r>
              <a:rPr lang="en-US" dirty="0"/>
              <a:t>Remember to check more</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21</a:t>
            </a:fld>
            <a:endParaRPr lang="en-US"/>
          </a:p>
        </p:txBody>
      </p:sp>
    </p:spTree>
    <p:extLst>
      <p:ext uri="{BB962C8B-B14F-4D97-AF65-F5344CB8AC3E}">
        <p14:creationId xmlns:p14="http://schemas.microsoft.com/office/powerpoint/2010/main" val="116400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find the curve from the Science paper that the both ends of workforce are safe and resilient to automation and AI</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a:t>
            </a:fld>
            <a:endParaRPr lang="en-US"/>
          </a:p>
        </p:txBody>
      </p:sp>
    </p:spTree>
    <p:extLst>
      <p:ext uri="{BB962C8B-B14F-4D97-AF65-F5344CB8AC3E}">
        <p14:creationId xmlns:p14="http://schemas.microsoft.com/office/powerpoint/2010/main" val="2006709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anose="020B0600070205080204" pitchFamily="34" charset="-128"/>
                <a:cs typeface="MS PGothic" charset="0"/>
              </a:rPr>
              <a:t>Amazon Kiva:</a:t>
            </a:r>
          </a:p>
          <a:p>
            <a:r>
              <a:rPr lang="en-US" sz="1200" kern="1200" dirty="0">
                <a:solidFill>
                  <a:schemeClr val="tx1"/>
                </a:solidFill>
                <a:effectLst/>
                <a:latin typeface="+mn-lt"/>
                <a:ea typeface="MS PGothic" panose="020B0600070205080204" pitchFamily="34" charset="-128"/>
              </a:rPr>
              <a:t>Early days: </a:t>
            </a:r>
            <a:r>
              <a:rPr lang="en-US" dirty="0">
                <a:hlinkClick r:id="rId3"/>
              </a:rPr>
              <a:t>https://www.youtube.com/watch?v=6KRjuuEVEZs</a:t>
            </a:r>
            <a:endParaRPr lang="en-US" dirty="0"/>
          </a:p>
          <a:p>
            <a:r>
              <a:rPr lang="en-US" dirty="0"/>
              <a:t>Current: </a:t>
            </a:r>
            <a:r>
              <a:rPr lang="en-US" dirty="0">
                <a:hlinkClick r:id="rId4"/>
              </a:rPr>
              <a:t>https://www.youtube.com/watch?v=TUx-ljgB-5Q</a:t>
            </a:r>
            <a:r>
              <a:rPr lang="en-US" dirty="0"/>
              <a:t> (safety vest)</a:t>
            </a:r>
          </a:p>
          <a:p>
            <a:r>
              <a:rPr lang="en-US" dirty="0">
                <a:hlinkClick r:id="rId5"/>
              </a:rPr>
              <a:t>https://www.youtube.com/watch?v=JXkMevbjga4</a:t>
            </a:r>
            <a:r>
              <a:rPr lang="en-US" dirty="0"/>
              <a:t> (warehouse)</a:t>
            </a:r>
          </a:p>
          <a:p>
            <a:endParaRPr lang="en-US" dirty="0"/>
          </a:p>
          <a:p>
            <a:r>
              <a:rPr lang="en-US" dirty="0"/>
              <a:t>Walmart:</a:t>
            </a:r>
          </a:p>
          <a:p>
            <a:r>
              <a:rPr lang="en-US" dirty="0">
                <a:hlinkClick r:id="rId6"/>
              </a:rPr>
              <a:t>https://www.youtube.com/watch?v=AqAPFXNyF4M</a:t>
            </a:r>
            <a:r>
              <a:rPr lang="en-US" dirty="0"/>
              <a:t> </a:t>
            </a:r>
            <a:r>
              <a:rPr lang="en-US" dirty="0" err="1"/>
              <a:t>AlphaBot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22</a:t>
            </a:fld>
            <a:endParaRPr lang="en-US"/>
          </a:p>
        </p:txBody>
      </p:sp>
    </p:spTree>
    <p:extLst>
      <p:ext uri="{BB962C8B-B14F-4D97-AF65-F5344CB8AC3E}">
        <p14:creationId xmlns:p14="http://schemas.microsoft.com/office/powerpoint/2010/main" val="131646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Standards: OSHA </a:t>
            </a:r>
            <a:r>
              <a:rPr lang="en-US" dirty="0">
                <a:hlinkClick r:id="rId3"/>
              </a:rPr>
              <a:t>https://www.osha.gov/SLTC/robotics/standards.html</a:t>
            </a:r>
            <a:endParaRPr lang="en-US" dirty="0"/>
          </a:p>
          <a:p>
            <a:endParaRPr lang="en-US" dirty="0"/>
          </a:p>
          <a:p>
            <a:r>
              <a:rPr lang="en-US" dirty="0">
                <a:hlinkClick r:id="rId4"/>
              </a:rPr>
              <a:t>https://www.osha.gov/dts/osta/otm/otm_iv/otm_iv_4.html</a:t>
            </a:r>
            <a:r>
              <a:rPr lang="zh-CN" altLang="en-US" dirty="0"/>
              <a:t>   </a:t>
            </a:r>
            <a:r>
              <a:rPr lang="en-US" altLang="zh-CN" dirty="0"/>
              <a:t>Word list</a:t>
            </a:r>
            <a:endParaRPr lang="en-US" dirty="0"/>
          </a:p>
          <a:p>
            <a:r>
              <a:rPr lang="zh-CN" altLang="en-US" dirty="0"/>
              <a:t> </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24</a:t>
            </a:fld>
            <a:endParaRPr lang="en-US"/>
          </a:p>
        </p:txBody>
      </p:sp>
    </p:spTree>
    <p:extLst>
      <p:ext uri="{BB962C8B-B14F-4D97-AF65-F5344CB8AC3E}">
        <p14:creationId xmlns:p14="http://schemas.microsoft.com/office/powerpoint/2010/main" val="451986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the roadmap paper and find the numbers</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26</a:t>
            </a:fld>
            <a:endParaRPr lang="en-US"/>
          </a:p>
        </p:txBody>
      </p:sp>
    </p:spTree>
    <p:extLst>
      <p:ext uri="{BB962C8B-B14F-4D97-AF65-F5344CB8AC3E}">
        <p14:creationId xmlns:p14="http://schemas.microsoft.com/office/powerpoint/2010/main" val="2076227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27</a:t>
            </a:fld>
            <a:endParaRPr lang="en-US"/>
          </a:p>
        </p:txBody>
      </p:sp>
    </p:spTree>
    <p:extLst>
      <p:ext uri="{BB962C8B-B14F-4D97-AF65-F5344CB8AC3E}">
        <p14:creationId xmlns:p14="http://schemas.microsoft.com/office/powerpoint/2010/main" val="1802313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28</a:t>
            </a:fld>
            <a:endParaRPr lang="en-US"/>
          </a:p>
        </p:txBody>
      </p:sp>
    </p:spTree>
    <p:extLst>
      <p:ext uri="{BB962C8B-B14F-4D97-AF65-F5344CB8AC3E}">
        <p14:creationId xmlns:p14="http://schemas.microsoft.com/office/powerpoint/2010/main" val="2261139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29</a:t>
            </a:fld>
            <a:endParaRPr lang="en-US"/>
          </a:p>
        </p:txBody>
      </p:sp>
    </p:spTree>
    <p:extLst>
      <p:ext uri="{BB962C8B-B14F-4D97-AF65-F5344CB8AC3E}">
        <p14:creationId xmlns:p14="http://schemas.microsoft.com/office/powerpoint/2010/main" val="4270660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30</a:t>
            </a:fld>
            <a:endParaRPr lang="en-US"/>
          </a:p>
        </p:txBody>
      </p:sp>
    </p:spTree>
    <p:extLst>
      <p:ext uri="{BB962C8B-B14F-4D97-AF65-F5344CB8AC3E}">
        <p14:creationId xmlns:p14="http://schemas.microsoft.com/office/powerpoint/2010/main" val="714374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31</a:t>
            </a:fld>
            <a:endParaRPr lang="en-US"/>
          </a:p>
        </p:txBody>
      </p:sp>
    </p:spTree>
    <p:extLst>
      <p:ext uri="{BB962C8B-B14F-4D97-AF65-F5344CB8AC3E}">
        <p14:creationId xmlns:p14="http://schemas.microsoft.com/office/powerpoint/2010/main" val="3233303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32</a:t>
            </a:fld>
            <a:endParaRPr lang="en-US"/>
          </a:p>
        </p:txBody>
      </p:sp>
    </p:spTree>
    <p:extLst>
      <p:ext uri="{BB962C8B-B14F-4D97-AF65-F5344CB8AC3E}">
        <p14:creationId xmlns:p14="http://schemas.microsoft.com/office/powerpoint/2010/main" val="3613336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33</a:t>
            </a:fld>
            <a:endParaRPr lang="en-US"/>
          </a:p>
        </p:txBody>
      </p:sp>
    </p:spTree>
    <p:extLst>
      <p:ext uri="{BB962C8B-B14F-4D97-AF65-F5344CB8AC3E}">
        <p14:creationId xmlns:p14="http://schemas.microsoft.com/office/powerpoint/2010/main" val="3979109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find the curve from the Science paper that the both ends of workforce are safe and resilient to automation and AI</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a:t>
            </a:fld>
            <a:endParaRPr lang="en-US"/>
          </a:p>
        </p:txBody>
      </p:sp>
    </p:spTree>
    <p:extLst>
      <p:ext uri="{BB962C8B-B14F-4D97-AF65-F5344CB8AC3E}">
        <p14:creationId xmlns:p14="http://schemas.microsoft.com/office/powerpoint/2010/main" val="966362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34</a:t>
            </a:fld>
            <a:endParaRPr lang="en-US"/>
          </a:p>
        </p:txBody>
      </p:sp>
    </p:spTree>
    <p:extLst>
      <p:ext uri="{BB962C8B-B14F-4D97-AF65-F5344CB8AC3E}">
        <p14:creationId xmlns:p14="http://schemas.microsoft.com/office/powerpoint/2010/main" val="1451655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35</a:t>
            </a:fld>
            <a:endParaRPr lang="en-US"/>
          </a:p>
        </p:txBody>
      </p:sp>
    </p:spTree>
    <p:extLst>
      <p:ext uri="{BB962C8B-B14F-4D97-AF65-F5344CB8AC3E}">
        <p14:creationId xmlns:p14="http://schemas.microsoft.com/office/powerpoint/2010/main" val="107792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36</a:t>
            </a:fld>
            <a:endParaRPr lang="en-US"/>
          </a:p>
        </p:txBody>
      </p:sp>
    </p:spTree>
    <p:extLst>
      <p:ext uri="{BB962C8B-B14F-4D97-AF65-F5344CB8AC3E}">
        <p14:creationId xmlns:p14="http://schemas.microsoft.com/office/powerpoint/2010/main" val="317692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37</a:t>
            </a:fld>
            <a:endParaRPr lang="en-US"/>
          </a:p>
        </p:txBody>
      </p:sp>
    </p:spTree>
    <p:extLst>
      <p:ext uri="{BB962C8B-B14F-4D97-AF65-F5344CB8AC3E}">
        <p14:creationId xmlns:p14="http://schemas.microsoft.com/office/powerpoint/2010/main" val="3841035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38</a:t>
            </a:fld>
            <a:endParaRPr lang="en-US"/>
          </a:p>
        </p:txBody>
      </p:sp>
    </p:spTree>
    <p:extLst>
      <p:ext uri="{BB962C8B-B14F-4D97-AF65-F5344CB8AC3E}">
        <p14:creationId xmlns:p14="http://schemas.microsoft.com/office/powerpoint/2010/main" val="4089056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MS PGothic" charset="0"/>
              </a:rPr>
              <a:t>Robotic Industries Association</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39</a:t>
            </a:fld>
            <a:endParaRPr lang="en-US"/>
          </a:p>
        </p:txBody>
      </p:sp>
    </p:spTree>
    <p:extLst>
      <p:ext uri="{BB962C8B-B14F-4D97-AF65-F5344CB8AC3E}">
        <p14:creationId xmlns:p14="http://schemas.microsoft.com/office/powerpoint/2010/main" val="487380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40</a:t>
            </a:fld>
            <a:endParaRPr lang="en-US"/>
          </a:p>
        </p:txBody>
      </p:sp>
    </p:spTree>
    <p:extLst>
      <p:ext uri="{BB962C8B-B14F-4D97-AF65-F5344CB8AC3E}">
        <p14:creationId xmlns:p14="http://schemas.microsoft.com/office/powerpoint/2010/main" val="421701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41</a:t>
            </a:fld>
            <a:endParaRPr lang="en-US"/>
          </a:p>
        </p:txBody>
      </p:sp>
    </p:spTree>
    <p:extLst>
      <p:ext uri="{BB962C8B-B14F-4D97-AF65-F5344CB8AC3E}">
        <p14:creationId xmlns:p14="http://schemas.microsoft.com/office/powerpoint/2010/main" val="2084108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42</a:t>
            </a:fld>
            <a:endParaRPr lang="en-US"/>
          </a:p>
        </p:txBody>
      </p:sp>
    </p:spTree>
    <p:extLst>
      <p:ext uri="{BB962C8B-B14F-4D97-AF65-F5344CB8AC3E}">
        <p14:creationId xmlns:p14="http://schemas.microsoft.com/office/powerpoint/2010/main" val="2345516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linked to the book</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43</a:t>
            </a:fld>
            <a:endParaRPr lang="en-US"/>
          </a:p>
        </p:txBody>
      </p:sp>
    </p:spTree>
    <p:extLst>
      <p:ext uri="{BB962C8B-B14F-4D97-AF65-F5344CB8AC3E}">
        <p14:creationId xmlns:p14="http://schemas.microsoft.com/office/powerpoint/2010/main" val="90404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a:t>
            </a:fld>
            <a:endParaRPr lang="en-US"/>
          </a:p>
        </p:txBody>
      </p:sp>
    </p:spTree>
    <p:extLst>
      <p:ext uri="{BB962C8B-B14F-4D97-AF65-F5344CB8AC3E}">
        <p14:creationId xmlns:p14="http://schemas.microsoft.com/office/powerpoint/2010/main" val="2541550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44</a:t>
            </a:fld>
            <a:endParaRPr lang="en-US"/>
          </a:p>
        </p:txBody>
      </p:sp>
    </p:spTree>
    <p:extLst>
      <p:ext uri="{BB962C8B-B14F-4D97-AF65-F5344CB8AC3E}">
        <p14:creationId xmlns:p14="http://schemas.microsoft.com/office/powerpoint/2010/main" val="1936543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45</a:t>
            </a:fld>
            <a:endParaRPr lang="en-US"/>
          </a:p>
        </p:txBody>
      </p:sp>
    </p:spTree>
    <p:extLst>
      <p:ext uri="{BB962C8B-B14F-4D97-AF65-F5344CB8AC3E}">
        <p14:creationId xmlns:p14="http://schemas.microsoft.com/office/powerpoint/2010/main" val="1937611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46</a:t>
            </a:fld>
            <a:endParaRPr lang="en-US"/>
          </a:p>
        </p:txBody>
      </p:sp>
    </p:spTree>
    <p:extLst>
      <p:ext uri="{BB962C8B-B14F-4D97-AF65-F5344CB8AC3E}">
        <p14:creationId xmlns:p14="http://schemas.microsoft.com/office/powerpoint/2010/main" val="38296998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47</a:t>
            </a:fld>
            <a:endParaRPr lang="en-US"/>
          </a:p>
        </p:txBody>
      </p:sp>
    </p:spTree>
    <p:extLst>
      <p:ext uri="{BB962C8B-B14F-4D97-AF65-F5344CB8AC3E}">
        <p14:creationId xmlns:p14="http://schemas.microsoft.com/office/powerpoint/2010/main" val="682016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50</a:t>
            </a:fld>
            <a:endParaRPr lang="en-US"/>
          </a:p>
        </p:txBody>
      </p:sp>
    </p:spTree>
    <p:extLst>
      <p:ext uri="{BB962C8B-B14F-4D97-AF65-F5344CB8AC3E}">
        <p14:creationId xmlns:p14="http://schemas.microsoft.com/office/powerpoint/2010/main" val="586335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51</a:t>
            </a:fld>
            <a:endParaRPr lang="en-US"/>
          </a:p>
        </p:txBody>
      </p:sp>
    </p:spTree>
    <p:extLst>
      <p:ext uri="{BB962C8B-B14F-4D97-AF65-F5344CB8AC3E}">
        <p14:creationId xmlns:p14="http://schemas.microsoft.com/office/powerpoint/2010/main" val="3716342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52</a:t>
            </a:fld>
            <a:endParaRPr lang="en-US"/>
          </a:p>
        </p:txBody>
      </p:sp>
    </p:spTree>
    <p:extLst>
      <p:ext uri="{BB962C8B-B14F-4D97-AF65-F5344CB8AC3E}">
        <p14:creationId xmlns:p14="http://schemas.microsoft.com/office/powerpoint/2010/main" val="3143234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53</a:t>
            </a:fld>
            <a:endParaRPr lang="en-US"/>
          </a:p>
        </p:txBody>
      </p:sp>
    </p:spTree>
    <p:extLst>
      <p:ext uri="{BB962C8B-B14F-4D97-AF65-F5344CB8AC3E}">
        <p14:creationId xmlns:p14="http://schemas.microsoft.com/office/powerpoint/2010/main" val="4171145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54</a:t>
            </a:fld>
            <a:endParaRPr lang="en-US"/>
          </a:p>
        </p:txBody>
      </p:sp>
    </p:spTree>
    <p:extLst>
      <p:ext uri="{BB962C8B-B14F-4D97-AF65-F5344CB8AC3E}">
        <p14:creationId xmlns:p14="http://schemas.microsoft.com/office/powerpoint/2010/main" val="3113196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55</a:t>
            </a:fld>
            <a:endParaRPr lang="en-US"/>
          </a:p>
        </p:txBody>
      </p:sp>
    </p:spTree>
    <p:extLst>
      <p:ext uri="{BB962C8B-B14F-4D97-AF65-F5344CB8AC3E}">
        <p14:creationId xmlns:p14="http://schemas.microsoft.com/office/powerpoint/2010/main" val="1392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a:t>
            </a:fld>
            <a:endParaRPr lang="en-US"/>
          </a:p>
        </p:txBody>
      </p:sp>
    </p:spTree>
    <p:extLst>
      <p:ext uri="{BB962C8B-B14F-4D97-AF65-F5344CB8AC3E}">
        <p14:creationId xmlns:p14="http://schemas.microsoft.com/office/powerpoint/2010/main" val="413203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56</a:t>
            </a:fld>
            <a:endParaRPr lang="en-US"/>
          </a:p>
        </p:txBody>
      </p:sp>
    </p:spTree>
    <p:extLst>
      <p:ext uri="{BB962C8B-B14F-4D97-AF65-F5344CB8AC3E}">
        <p14:creationId xmlns:p14="http://schemas.microsoft.com/office/powerpoint/2010/main" val="886731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57</a:t>
            </a:fld>
            <a:endParaRPr lang="en-US"/>
          </a:p>
        </p:txBody>
      </p:sp>
    </p:spTree>
    <p:extLst>
      <p:ext uri="{BB962C8B-B14F-4D97-AF65-F5344CB8AC3E}">
        <p14:creationId xmlns:p14="http://schemas.microsoft.com/office/powerpoint/2010/main" val="1039105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58</a:t>
            </a:fld>
            <a:endParaRPr lang="en-US"/>
          </a:p>
        </p:txBody>
      </p:sp>
    </p:spTree>
    <p:extLst>
      <p:ext uri="{BB962C8B-B14F-4D97-AF65-F5344CB8AC3E}">
        <p14:creationId xmlns:p14="http://schemas.microsoft.com/office/powerpoint/2010/main" val="1051003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59</a:t>
            </a:fld>
            <a:endParaRPr lang="en-US"/>
          </a:p>
        </p:txBody>
      </p:sp>
    </p:spTree>
    <p:extLst>
      <p:ext uri="{BB962C8B-B14F-4D97-AF65-F5344CB8AC3E}">
        <p14:creationId xmlns:p14="http://schemas.microsoft.com/office/powerpoint/2010/main" val="2796667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60</a:t>
            </a:fld>
            <a:endParaRPr lang="en-US"/>
          </a:p>
        </p:txBody>
      </p:sp>
    </p:spTree>
    <p:extLst>
      <p:ext uri="{BB962C8B-B14F-4D97-AF65-F5344CB8AC3E}">
        <p14:creationId xmlns:p14="http://schemas.microsoft.com/office/powerpoint/2010/main" val="1425299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61</a:t>
            </a:fld>
            <a:endParaRPr lang="en-US"/>
          </a:p>
        </p:txBody>
      </p:sp>
    </p:spTree>
    <p:extLst>
      <p:ext uri="{BB962C8B-B14F-4D97-AF65-F5344CB8AC3E}">
        <p14:creationId xmlns:p14="http://schemas.microsoft.com/office/powerpoint/2010/main" val="940603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62</a:t>
            </a:fld>
            <a:endParaRPr lang="en-US"/>
          </a:p>
        </p:txBody>
      </p:sp>
    </p:spTree>
    <p:extLst>
      <p:ext uri="{BB962C8B-B14F-4D97-AF65-F5344CB8AC3E}">
        <p14:creationId xmlns:p14="http://schemas.microsoft.com/office/powerpoint/2010/main" val="2848095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63</a:t>
            </a:fld>
            <a:endParaRPr lang="en-US"/>
          </a:p>
        </p:txBody>
      </p:sp>
    </p:spTree>
    <p:extLst>
      <p:ext uri="{BB962C8B-B14F-4D97-AF65-F5344CB8AC3E}">
        <p14:creationId xmlns:p14="http://schemas.microsoft.com/office/powerpoint/2010/main" val="36981680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64</a:t>
            </a:fld>
            <a:endParaRPr lang="en-US"/>
          </a:p>
        </p:txBody>
      </p:sp>
    </p:spTree>
    <p:extLst>
      <p:ext uri="{BB962C8B-B14F-4D97-AF65-F5344CB8AC3E}">
        <p14:creationId xmlns:p14="http://schemas.microsoft.com/office/powerpoint/2010/main" val="17218738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65</a:t>
            </a:fld>
            <a:endParaRPr lang="en-US"/>
          </a:p>
        </p:txBody>
      </p:sp>
    </p:spTree>
    <p:extLst>
      <p:ext uri="{BB962C8B-B14F-4D97-AF65-F5344CB8AC3E}">
        <p14:creationId xmlns:p14="http://schemas.microsoft.com/office/powerpoint/2010/main" val="868804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anose="020B0600070205080204" pitchFamily="34" charset="-128"/>
                <a:cs typeface="MS PGothic" charset="0"/>
              </a:rPr>
              <a:t>Amazon Kiva:</a:t>
            </a:r>
          </a:p>
          <a:p>
            <a:r>
              <a:rPr lang="en-US" sz="1200" kern="1200" dirty="0">
                <a:solidFill>
                  <a:schemeClr val="tx1"/>
                </a:solidFill>
                <a:effectLst/>
                <a:latin typeface="+mn-lt"/>
                <a:ea typeface="MS PGothic" panose="020B0600070205080204" pitchFamily="34" charset="-128"/>
              </a:rPr>
              <a:t>Early days: </a:t>
            </a:r>
            <a:r>
              <a:rPr lang="en-US" dirty="0">
                <a:hlinkClick r:id="rId3"/>
              </a:rPr>
              <a:t>https://www.youtube.com/watch?v=6KRjuuEVEZs</a:t>
            </a:r>
            <a:endParaRPr lang="en-US" dirty="0"/>
          </a:p>
          <a:p>
            <a:r>
              <a:rPr lang="en-US" dirty="0"/>
              <a:t>Current: </a:t>
            </a:r>
            <a:r>
              <a:rPr lang="en-US" dirty="0">
                <a:hlinkClick r:id="rId4"/>
              </a:rPr>
              <a:t>https://www.youtube.com/watch?v=TUx-ljgB-5Q</a:t>
            </a:r>
            <a:r>
              <a:rPr lang="en-US" dirty="0"/>
              <a:t> (safety vest)</a:t>
            </a:r>
          </a:p>
          <a:p>
            <a:r>
              <a:rPr lang="en-US" dirty="0">
                <a:hlinkClick r:id="rId5"/>
              </a:rPr>
              <a:t>https://www.youtube.com/watch?v=JXkMevbjga4</a:t>
            </a:r>
            <a:r>
              <a:rPr lang="en-US" dirty="0"/>
              <a:t> (warehouse)</a:t>
            </a:r>
          </a:p>
          <a:p>
            <a:endParaRPr lang="en-US" dirty="0"/>
          </a:p>
          <a:p>
            <a:r>
              <a:rPr lang="en-US" dirty="0"/>
              <a:t>Walmart:</a:t>
            </a:r>
          </a:p>
          <a:p>
            <a:r>
              <a:rPr lang="en-US" dirty="0">
                <a:hlinkClick r:id="rId6"/>
              </a:rPr>
              <a:t>https://www.youtube.com/watch?v=AqAPFXNyF4M</a:t>
            </a:r>
            <a:r>
              <a:rPr lang="en-US" dirty="0"/>
              <a:t> </a:t>
            </a:r>
            <a:r>
              <a:rPr lang="en-US" dirty="0" err="1"/>
              <a:t>AlphaBot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a:t>
            </a:fld>
            <a:endParaRPr lang="en-US"/>
          </a:p>
        </p:txBody>
      </p:sp>
    </p:spTree>
    <p:extLst>
      <p:ext uri="{BB962C8B-B14F-4D97-AF65-F5344CB8AC3E}">
        <p14:creationId xmlns:p14="http://schemas.microsoft.com/office/powerpoint/2010/main" val="1354375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66</a:t>
            </a:fld>
            <a:endParaRPr lang="en-US"/>
          </a:p>
        </p:txBody>
      </p:sp>
    </p:spTree>
    <p:extLst>
      <p:ext uri="{BB962C8B-B14F-4D97-AF65-F5344CB8AC3E}">
        <p14:creationId xmlns:p14="http://schemas.microsoft.com/office/powerpoint/2010/main" val="1370126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67</a:t>
            </a:fld>
            <a:endParaRPr lang="en-US"/>
          </a:p>
        </p:txBody>
      </p:sp>
    </p:spTree>
    <p:extLst>
      <p:ext uri="{BB962C8B-B14F-4D97-AF65-F5344CB8AC3E}">
        <p14:creationId xmlns:p14="http://schemas.microsoft.com/office/powerpoint/2010/main" val="3833433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68</a:t>
            </a:fld>
            <a:endParaRPr lang="en-US"/>
          </a:p>
        </p:txBody>
      </p:sp>
    </p:spTree>
    <p:extLst>
      <p:ext uri="{BB962C8B-B14F-4D97-AF65-F5344CB8AC3E}">
        <p14:creationId xmlns:p14="http://schemas.microsoft.com/office/powerpoint/2010/main" val="216432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69</a:t>
            </a:fld>
            <a:endParaRPr lang="en-US"/>
          </a:p>
        </p:txBody>
      </p:sp>
    </p:spTree>
    <p:extLst>
      <p:ext uri="{BB962C8B-B14F-4D97-AF65-F5344CB8AC3E}">
        <p14:creationId xmlns:p14="http://schemas.microsoft.com/office/powerpoint/2010/main" val="28338442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70</a:t>
            </a:fld>
            <a:endParaRPr lang="en-US"/>
          </a:p>
        </p:txBody>
      </p:sp>
    </p:spTree>
    <p:extLst>
      <p:ext uri="{BB962C8B-B14F-4D97-AF65-F5344CB8AC3E}">
        <p14:creationId xmlns:p14="http://schemas.microsoft.com/office/powerpoint/2010/main" val="2646029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71</a:t>
            </a:fld>
            <a:endParaRPr lang="en-US"/>
          </a:p>
        </p:txBody>
      </p:sp>
    </p:spTree>
    <p:extLst>
      <p:ext uri="{BB962C8B-B14F-4D97-AF65-F5344CB8AC3E}">
        <p14:creationId xmlns:p14="http://schemas.microsoft.com/office/powerpoint/2010/main" val="33417103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72</a:t>
            </a:fld>
            <a:endParaRPr lang="en-US"/>
          </a:p>
        </p:txBody>
      </p:sp>
    </p:spTree>
    <p:extLst>
      <p:ext uri="{BB962C8B-B14F-4D97-AF65-F5344CB8AC3E}">
        <p14:creationId xmlns:p14="http://schemas.microsoft.com/office/powerpoint/2010/main" val="23149131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73</a:t>
            </a:fld>
            <a:endParaRPr lang="en-US"/>
          </a:p>
        </p:txBody>
      </p:sp>
    </p:spTree>
    <p:extLst>
      <p:ext uri="{BB962C8B-B14F-4D97-AF65-F5344CB8AC3E}">
        <p14:creationId xmlns:p14="http://schemas.microsoft.com/office/powerpoint/2010/main" val="24481888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74</a:t>
            </a:fld>
            <a:endParaRPr lang="en-US"/>
          </a:p>
        </p:txBody>
      </p:sp>
    </p:spTree>
    <p:extLst>
      <p:ext uri="{BB962C8B-B14F-4D97-AF65-F5344CB8AC3E}">
        <p14:creationId xmlns:p14="http://schemas.microsoft.com/office/powerpoint/2010/main" val="41230485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75</a:t>
            </a:fld>
            <a:endParaRPr lang="en-US"/>
          </a:p>
        </p:txBody>
      </p:sp>
    </p:spTree>
    <p:extLst>
      <p:ext uri="{BB962C8B-B14F-4D97-AF65-F5344CB8AC3E}">
        <p14:creationId xmlns:p14="http://schemas.microsoft.com/office/powerpoint/2010/main" val="246900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paper:</a:t>
            </a:r>
          </a:p>
          <a:p>
            <a:r>
              <a:rPr lang="en-US" dirty="0">
                <a:hlinkClick r:id="rId3"/>
              </a:rPr>
              <a:t>https://science.sciencemag.org/content/sci/352/6293/1573.full.pdf</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a:t>
            </a:fld>
            <a:endParaRPr lang="en-US"/>
          </a:p>
        </p:txBody>
      </p:sp>
    </p:spTree>
    <p:extLst>
      <p:ext uri="{BB962C8B-B14F-4D97-AF65-F5344CB8AC3E}">
        <p14:creationId xmlns:p14="http://schemas.microsoft.com/office/powerpoint/2010/main" val="2170010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76</a:t>
            </a:fld>
            <a:endParaRPr lang="en-US"/>
          </a:p>
        </p:txBody>
      </p:sp>
    </p:spTree>
    <p:extLst>
      <p:ext uri="{BB962C8B-B14F-4D97-AF65-F5344CB8AC3E}">
        <p14:creationId xmlns:p14="http://schemas.microsoft.com/office/powerpoint/2010/main" val="16033968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77</a:t>
            </a:fld>
            <a:endParaRPr lang="en-US"/>
          </a:p>
        </p:txBody>
      </p:sp>
    </p:spTree>
    <p:extLst>
      <p:ext uri="{BB962C8B-B14F-4D97-AF65-F5344CB8AC3E}">
        <p14:creationId xmlns:p14="http://schemas.microsoft.com/office/powerpoint/2010/main" val="21842833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78</a:t>
            </a:fld>
            <a:endParaRPr lang="en-US"/>
          </a:p>
        </p:txBody>
      </p:sp>
    </p:spTree>
    <p:extLst>
      <p:ext uri="{BB962C8B-B14F-4D97-AF65-F5344CB8AC3E}">
        <p14:creationId xmlns:p14="http://schemas.microsoft.com/office/powerpoint/2010/main" val="22525471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79</a:t>
            </a:fld>
            <a:endParaRPr lang="en-US"/>
          </a:p>
        </p:txBody>
      </p:sp>
    </p:spTree>
    <p:extLst>
      <p:ext uri="{BB962C8B-B14F-4D97-AF65-F5344CB8AC3E}">
        <p14:creationId xmlns:p14="http://schemas.microsoft.com/office/powerpoint/2010/main" val="2151259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80</a:t>
            </a:fld>
            <a:endParaRPr lang="en-US"/>
          </a:p>
        </p:txBody>
      </p:sp>
    </p:spTree>
    <p:extLst>
      <p:ext uri="{BB962C8B-B14F-4D97-AF65-F5344CB8AC3E}">
        <p14:creationId xmlns:p14="http://schemas.microsoft.com/office/powerpoint/2010/main" val="7020790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81</a:t>
            </a:fld>
            <a:endParaRPr lang="en-US"/>
          </a:p>
        </p:txBody>
      </p:sp>
    </p:spTree>
    <p:extLst>
      <p:ext uri="{BB962C8B-B14F-4D97-AF65-F5344CB8AC3E}">
        <p14:creationId xmlns:p14="http://schemas.microsoft.com/office/powerpoint/2010/main" val="7013214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82</a:t>
            </a:fld>
            <a:endParaRPr lang="en-US"/>
          </a:p>
        </p:txBody>
      </p:sp>
    </p:spTree>
    <p:extLst>
      <p:ext uri="{BB962C8B-B14F-4D97-AF65-F5344CB8AC3E}">
        <p14:creationId xmlns:p14="http://schemas.microsoft.com/office/powerpoint/2010/main" val="29380950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83</a:t>
            </a:fld>
            <a:endParaRPr lang="en-US"/>
          </a:p>
        </p:txBody>
      </p:sp>
    </p:spTree>
    <p:extLst>
      <p:ext uri="{BB962C8B-B14F-4D97-AF65-F5344CB8AC3E}">
        <p14:creationId xmlns:p14="http://schemas.microsoft.com/office/powerpoint/2010/main" val="948414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84</a:t>
            </a:fld>
            <a:endParaRPr lang="en-US"/>
          </a:p>
        </p:txBody>
      </p:sp>
    </p:spTree>
    <p:extLst>
      <p:ext uri="{BB962C8B-B14F-4D97-AF65-F5344CB8AC3E}">
        <p14:creationId xmlns:p14="http://schemas.microsoft.com/office/powerpoint/2010/main" val="4129206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85</a:t>
            </a:fld>
            <a:endParaRPr lang="en-US"/>
          </a:p>
        </p:txBody>
      </p:sp>
    </p:spTree>
    <p:extLst>
      <p:ext uri="{BB962C8B-B14F-4D97-AF65-F5344CB8AC3E}">
        <p14:creationId xmlns:p14="http://schemas.microsoft.com/office/powerpoint/2010/main" val="4197826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paper:</a:t>
            </a:r>
          </a:p>
          <a:p>
            <a:r>
              <a:rPr lang="en-US" dirty="0">
                <a:hlinkClick r:id="rId3"/>
              </a:rPr>
              <a:t>https://science.sciencemag.org/content/sci/352/6293/1573.full.pdf</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10</a:t>
            </a:fld>
            <a:endParaRPr lang="en-US"/>
          </a:p>
        </p:txBody>
      </p:sp>
    </p:spTree>
    <p:extLst>
      <p:ext uri="{BB962C8B-B14F-4D97-AF65-F5344CB8AC3E}">
        <p14:creationId xmlns:p14="http://schemas.microsoft.com/office/powerpoint/2010/main" val="37413129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86</a:t>
            </a:fld>
            <a:endParaRPr lang="en-US"/>
          </a:p>
        </p:txBody>
      </p:sp>
    </p:spTree>
    <p:extLst>
      <p:ext uri="{BB962C8B-B14F-4D97-AF65-F5344CB8AC3E}">
        <p14:creationId xmlns:p14="http://schemas.microsoft.com/office/powerpoint/2010/main" val="2975852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87</a:t>
            </a:fld>
            <a:endParaRPr lang="en-US"/>
          </a:p>
        </p:txBody>
      </p:sp>
    </p:spTree>
    <p:extLst>
      <p:ext uri="{BB962C8B-B14F-4D97-AF65-F5344CB8AC3E}">
        <p14:creationId xmlns:p14="http://schemas.microsoft.com/office/powerpoint/2010/main" val="10625267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88</a:t>
            </a:fld>
            <a:endParaRPr lang="en-US"/>
          </a:p>
        </p:txBody>
      </p:sp>
    </p:spTree>
    <p:extLst>
      <p:ext uri="{BB962C8B-B14F-4D97-AF65-F5344CB8AC3E}">
        <p14:creationId xmlns:p14="http://schemas.microsoft.com/office/powerpoint/2010/main" val="30322858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89</a:t>
            </a:fld>
            <a:endParaRPr lang="en-US"/>
          </a:p>
        </p:txBody>
      </p:sp>
    </p:spTree>
    <p:extLst>
      <p:ext uri="{BB962C8B-B14F-4D97-AF65-F5344CB8AC3E}">
        <p14:creationId xmlns:p14="http://schemas.microsoft.com/office/powerpoint/2010/main" val="32644402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90</a:t>
            </a:fld>
            <a:endParaRPr lang="en-US"/>
          </a:p>
        </p:txBody>
      </p:sp>
    </p:spTree>
    <p:extLst>
      <p:ext uri="{BB962C8B-B14F-4D97-AF65-F5344CB8AC3E}">
        <p14:creationId xmlns:p14="http://schemas.microsoft.com/office/powerpoint/2010/main" val="30474866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91</a:t>
            </a:fld>
            <a:endParaRPr lang="en-US"/>
          </a:p>
        </p:txBody>
      </p:sp>
    </p:spTree>
    <p:extLst>
      <p:ext uri="{BB962C8B-B14F-4D97-AF65-F5344CB8AC3E}">
        <p14:creationId xmlns:p14="http://schemas.microsoft.com/office/powerpoint/2010/main" val="10409634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92</a:t>
            </a:fld>
            <a:endParaRPr lang="en-US"/>
          </a:p>
        </p:txBody>
      </p:sp>
    </p:spTree>
    <p:extLst>
      <p:ext uri="{BB962C8B-B14F-4D97-AF65-F5344CB8AC3E}">
        <p14:creationId xmlns:p14="http://schemas.microsoft.com/office/powerpoint/2010/main" val="64363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a:t>
            </a:fld>
            <a:endParaRPr lang="en-US"/>
          </a:p>
        </p:txBody>
      </p:sp>
    </p:spTree>
    <p:extLst>
      <p:ext uri="{BB962C8B-B14F-4D97-AF65-F5344CB8AC3E}">
        <p14:creationId xmlns:p14="http://schemas.microsoft.com/office/powerpoint/2010/main" val="902197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1098770" y="2234918"/>
            <a:ext cx="7858037"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1098772" y="4127675"/>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Gentona Book"/>
                <a:ea typeface="+mj-ea"/>
                <a:cs typeface="Gentona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12767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dirty="0">
                <a:solidFill>
                  <a:schemeClr val="bg1"/>
                </a:solidFill>
                <a:latin typeface="Quadon Medium"/>
                <a:cs typeface="Quadon Medium"/>
              </a:rPr>
              <a:t>DEPARTMENT OR UNIT NAME.</a:t>
            </a:r>
            <a:r>
              <a:rPr lang="en-US" sz="1200" b="0" i="0" baseline="0" dirty="0">
                <a:solidFill>
                  <a:schemeClr val="bg1"/>
                </a:solidFill>
                <a:latin typeface="Quadon Medium"/>
                <a:cs typeface="Quadon Medium"/>
              </a:rPr>
              <a:t> DELETE FROM MASTER SLIDE IF N/A</a:t>
            </a:r>
            <a:endParaRPr lang="en-US" sz="1200" b="0" i="0" dirty="0">
              <a:solidFill>
                <a:schemeClr val="bg1"/>
              </a:solidFill>
              <a:latin typeface="Quadon Medium"/>
              <a:cs typeface="Quadon Medium"/>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hasCustomPrompt="1"/>
          </p:nvPr>
        </p:nvSpPr>
        <p:spPr>
          <a:xfrm>
            <a:off x="1098770" y="2860400"/>
            <a:ext cx="7858037"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10" name="Text Placeholder 3"/>
          <p:cNvSpPr>
            <a:spLocks noGrp="1"/>
          </p:cNvSpPr>
          <p:nvPr>
            <p:ph type="body" sz="half" idx="2" hasCustomPrompt="1"/>
          </p:nvPr>
        </p:nvSpPr>
        <p:spPr>
          <a:xfrm>
            <a:off x="1098772" y="4753157"/>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Gentona Book"/>
                <a:ea typeface="+mj-ea"/>
                <a:cs typeface="Gentona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
        <p:nvSpPr>
          <p:cNvPr id="11" name="TextBox 10"/>
          <p:cNvSpPr txBox="1"/>
          <p:nvPr userDrawn="1"/>
        </p:nvSpPr>
        <p:spPr>
          <a:xfrm>
            <a:off x="918000" y="1337875"/>
            <a:ext cx="2170484" cy="415498"/>
          </a:xfrm>
          <a:prstGeom prst="rect">
            <a:avLst/>
          </a:prstGeom>
          <a:noFill/>
        </p:spPr>
        <p:txBody>
          <a:bodyPr wrap="square" rtlCol="0">
            <a:spAutoFit/>
          </a:bodyPr>
          <a:lstStyle/>
          <a:p>
            <a:r>
              <a:rPr lang="en-US" sz="1050" b="0" i="0" dirty="0">
                <a:solidFill>
                  <a:schemeClr val="bg1"/>
                </a:solidFill>
                <a:latin typeface="Quadon Medium"/>
                <a:cs typeface="Quadon Medium"/>
              </a:rPr>
              <a:t>DEPARTMENT OF</a:t>
            </a:r>
            <a:r>
              <a:rPr lang="en-US" sz="1050" b="0" i="0" baseline="0" dirty="0">
                <a:solidFill>
                  <a:schemeClr val="bg1"/>
                </a:solidFill>
                <a:latin typeface="Quadon Medium"/>
                <a:cs typeface="Quadon Medium"/>
              </a:rPr>
              <a:t> INDUSTRIAL AND SYSTEMS ENGINEERING</a:t>
            </a:r>
            <a:endParaRPr lang="en-US" sz="1050" b="0" i="0" dirty="0">
              <a:solidFill>
                <a:schemeClr val="bg1"/>
              </a:solidFill>
              <a:latin typeface="Quadon Medium"/>
              <a:cs typeface="Quadon Medium"/>
            </a:endParaRPr>
          </a:p>
        </p:txBody>
      </p:sp>
    </p:spTree>
    <p:extLst>
      <p:ext uri="{BB962C8B-B14F-4D97-AF65-F5344CB8AC3E}">
        <p14:creationId xmlns:p14="http://schemas.microsoft.com/office/powerpoint/2010/main" val="284942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Tree>
    <p:extLst>
      <p:ext uri="{BB962C8B-B14F-4D97-AF65-F5344CB8AC3E}">
        <p14:creationId xmlns:p14="http://schemas.microsoft.com/office/powerpoint/2010/main" val="362515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5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327868" y="2307816"/>
            <a:ext cx="8465150"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7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Gentona Book"/>
                <a:ea typeface="+mj-ea"/>
                <a:cs typeface="Gentona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2" name="Text Placeholder 2"/>
          <p:cNvSpPr>
            <a:spLocks noGrp="1"/>
          </p:cNvSpPr>
          <p:nvPr>
            <p:ph idx="11"/>
          </p:nvPr>
        </p:nvSpPr>
        <p:spPr bwMode="auto">
          <a:xfrm>
            <a:off x="327867" y="2775087"/>
            <a:ext cx="8539041" cy="363155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857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27869" y="3445123"/>
            <a:ext cx="3657600" cy="3024335"/>
          </a:xfrm>
        </p:spPr>
        <p:txBody>
          <a:bodyPr>
            <a:normAutofit/>
          </a:bodyPr>
          <a:lstStyle>
            <a:lvl1pPr>
              <a:defRPr sz="1800">
                <a:latin typeface="Quadon Medium"/>
                <a:cs typeface="Quadon Medium"/>
              </a:defRPr>
            </a:lvl1pPr>
            <a:lvl2pPr>
              <a:defRPr sz="1800">
                <a:latin typeface="Quadon Medium"/>
                <a:cs typeface="Quadon Medium"/>
              </a:defRPr>
            </a:lvl2pPr>
            <a:lvl3pPr>
              <a:defRPr sz="1800">
                <a:latin typeface="Quadon Medium"/>
                <a:cs typeface="Quadon Medium"/>
              </a:defRPr>
            </a:lvl3pPr>
            <a:lvl4pPr>
              <a:defRPr sz="1800">
                <a:latin typeface="Quadon Medium"/>
                <a:cs typeface="Quadon Medium"/>
              </a:defRPr>
            </a:lvl4pPr>
            <a:lvl5pPr>
              <a:defRPr sz="1800">
                <a:latin typeface="Quadon Medium"/>
                <a:cs typeface="Quadon Medium"/>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Content Placeholder 5"/>
          <p:cNvSpPr>
            <a:spLocks noGrp="1"/>
          </p:cNvSpPr>
          <p:nvPr>
            <p:ph sz="quarter" idx="4"/>
          </p:nvPr>
        </p:nvSpPr>
        <p:spPr>
          <a:xfrm>
            <a:off x="4230206" y="3445123"/>
            <a:ext cx="3657600" cy="3024335"/>
          </a:xfrm>
        </p:spPr>
        <p:txBody>
          <a:bodyPr>
            <a:normAutofit/>
          </a:bodyPr>
          <a:lstStyle>
            <a:lvl1pPr>
              <a:defRPr sz="1800" b="0" i="0">
                <a:latin typeface="Quadon Medium"/>
                <a:cs typeface="Quadon Medium"/>
              </a:defRPr>
            </a:lvl1pPr>
            <a:lvl2pPr>
              <a:defRPr sz="1800">
                <a:latin typeface="Quadon Medium"/>
                <a:cs typeface="Quadon Medium"/>
              </a:defRPr>
            </a:lvl2pPr>
            <a:lvl3pPr>
              <a:defRPr sz="1800">
                <a:latin typeface="Quadon Medium"/>
                <a:cs typeface="Quadon Medium"/>
              </a:defRPr>
            </a:lvl3pPr>
            <a:lvl4pPr>
              <a:defRPr sz="1800">
                <a:latin typeface="Quadon Medium"/>
                <a:cs typeface="Quadon Medium"/>
              </a:defRPr>
            </a:lvl4pPr>
            <a:lvl5pPr>
              <a:defRPr sz="1800">
                <a:latin typeface="Quadon Medium"/>
                <a:cs typeface="Quadon Medium"/>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 name="Text Placeholder 2"/>
          <p:cNvSpPr>
            <a:spLocks noGrp="1"/>
          </p:cNvSpPr>
          <p:nvPr>
            <p:ph type="body" idx="1"/>
          </p:nvPr>
        </p:nvSpPr>
        <p:spPr>
          <a:xfrm>
            <a:off x="327869" y="3068606"/>
            <a:ext cx="3657600" cy="322729"/>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Gentona Book"/>
                <a:cs typeface="Gentona 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230206" y="3068606"/>
            <a:ext cx="3657600" cy="322729"/>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Gentona Book"/>
                <a:cs typeface="Gentona Boo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Gentona Book"/>
                <a:ea typeface="+mj-ea"/>
                <a:cs typeface="Gentona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Tree>
    <p:extLst>
      <p:ext uri="{BB962C8B-B14F-4D97-AF65-F5344CB8AC3E}">
        <p14:creationId xmlns:p14="http://schemas.microsoft.com/office/powerpoint/2010/main" val="41381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 y="0"/>
            <a:ext cx="9143997" cy="649223"/>
          </a:xfrm>
          <a:prstGeom prst="rect">
            <a:avLst/>
          </a:prstGeom>
        </p:spPr>
      </p:pic>
      <p:sp>
        <p:nvSpPr>
          <p:cNvPr id="1026"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27868" y="2297101"/>
            <a:ext cx="7556500" cy="4144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900420" y="462863"/>
            <a:ext cx="5089744" cy="215444"/>
          </a:xfrm>
          <a:prstGeom prst="rect">
            <a:avLst/>
          </a:prstGeom>
          <a:noFill/>
        </p:spPr>
        <p:txBody>
          <a:bodyPr wrap="square" rtlCol="0">
            <a:spAutoFit/>
          </a:bodyPr>
          <a:lstStyle/>
          <a:p>
            <a:r>
              <a:rPr lang="en-US" sz="800" b="0" i="0" dirty="0">
                <a:solidFill>
                  <a:schemeClr val="accent1"/>
                </a:solidFill>
                <a:latin typeface="Quadon Medium"/>
                <a:cs typeface="Quadon Medium"/>
              </a:rPr>
              <a:t>DEPARTMENT</a:t>
            </a:r>
            <a:r>
              <a:rPr lang="en-US" sz="800" b="0" i="0" baseline="0" dirty="0">
                <a:solidFill>
                  <a:schemeClr val="accent1"/>
                </a:solidFill>
                <a:latin typeface="Quadon Medium"/>
                <a:cs typeface="Quadon Medium"/>
              </a:rPr>
              <a:t> OF INDUSTRIAL AND SYSTEMS ENGINEERING</a:t>
            </a:r>
            <a:endParaRPr lang="en-US" sz="800" b="0" i="0" dirty="0">
              <a:solidFill>
                <a:schemeClr val="accent1"/>
              </a:solidFill>
              <a:latin typeface="Quadon Medium"/>
              <a:cs typeface="Quadon Medium"/>
            </a:endParaRPr>
          </a:p>
        </p:txBody>
      </p:sp>
    </p:spTree>
  </p:cSld>
  <p:clrMap bg1="lt1" tx1="dk1" bg2="lt2" tx2="dk2" accent1="accent1" accent2="accent2" accent3="accent3" accent4="accent4" accent5="accent5" accent6="accent6" hlink="hlink" folHlink="folHlink"/>
  <p:sldLayoutIdLst>
    <p:sldLayoutId id="2147484287" r:id="rId1"/>
    <p:sldLayoutId id="2147484289" r:id="rId2"/>
    <p:sldLayoutId id="2147484286" r:id="rId3"/>
    <p:sldLayoutId id="2147484285" r:id="rId4"/>
    <p:sldLayoutId id="2147484267" r:id="rId5"/>
    <p:sldLayoutId id="2147484269" r:id="rId6"/>
    <p:sldLayoutId id="2147484270" r:id="rId7"/>
    <p:sldLayoutId id="2147484265" r:id="rId8"/>
  </p:sldLayoutIdLst>
  <p:hf hdr="0" ftr="0" dt="0"/>
  <p:txStyles>
    <p:titleStyle>
      <a:lvl1pPr algn="l" rtl="0" eaLnBrk="0" fontAlgn="base" hangingPunct="0">
        <a:spcBef>
          <a:spcPct val="0"/>
        </a:spcBef>
        <a:spcAft>
          <a:spcPct val="0"/>
        </a:spcAft>
        <a:defRPr sz="3200" b="0" kern="1200">
          <a:solidFill>
            <a:schemeClr val="accent1"/>
          </a:solidFill>
          <a:latin typeface="Gentona Book"/>
          <a:ea typeface="MS PGothic" panose="020B0600070205080204" pitchFamily="34" charset="-128"/>
          <a:cs typeface="Gentona Book"/>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Quadon Medium"/>
          <a:ea typeface="MS PGothic" panose="020B0600070205080204" pitchFamily="34" charset="-128"/>
          <a:cs typeface="Quadon Medium"/>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Quadon Medium"/>
          <a:ea typeface="MS PGothic" panose="020B0600070205080204" pitchFamily="34" charset="-128"/>
          <a:cs typeface="Quadon Medium"/>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Quadon Medium"/>
          <a:ea typeface="MS PGothic" panose="020B0600070205080204" pitchFamily="34" charset="-128"/>
          <a:cs typeface="Quadon Medium"/>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Quadon Medium"/>
          <a:ea typeface="MS PGothic" panose="020B0600070205080204" pitchFamily="34" charset="-128"/>
          <a:cs typeface="Quadon Medium"/>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Quadon Medium"/>
          <a:ea typeface="MS PGothic" panose="020B0600070205080204" pitchFamily="34" charset="-128"/>
          <a:cs typeface="Quadon Medium"/>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www.merriam-webster.com/dictionary/robot"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osha.gov/laws-regs/regulations/standardnumber/1910#1910_Subpart_J" TargetMode="External"/><Relationship Id="rId7" Type="http://schemas.openxmlformats.org/officeDocument/2006/relationships/hyperlink" Target="https://www.osha.gov/laws-regs/regulations/standardnumber/1910/1910.212"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www.osha.gov/laws-regs/regulations/standardnumber/1910/1910.211" TargetMode="External"/><Relationship Id="rId5" Type="http://schemas.openxmlformats.org/officeDocument/2006/relationships/hyperlink" Target="https://www.osha.gov/laws-regs/regulations/standardnumber/1910#1910_Subpart_O" TargetMode="External"/><Relationship Id="rId4" Type="http://schemas.openxmlformats.org/officeDocument/2006/relationships/hyperlink" Target="https://www.osha.gov/laws-regs/regulations/standardnumber/1910/1910.147"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osha.gov/laws-regs/regulations/standardnumber/1910/1910.333" TargetMode="External"/><Relationship Id="rId3" Type="http://schemas.openxmlformats.org/officeDocument/2006/relationships/hyperlink" Target="https://www.osha.gov/laws-regs/regulations/standardnumber/1910/1910.213" TargetMode="External"/><Relationship Id="rId7" Type="http://schemas.openxmlformats.org/officeDocument/2006/relationships/hyperlink" Target="https://www.osha.gov/laws-regs/regulations/standardnumber/1910#1910_Subpart_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www.osha.gov/laws-regs/regulations/standardnumber/1910/1910.217" TargetMode="External"/><Relationship Id="rId5" Type="http://schemas.openxmlformats.org/officeDocument/2006/relationships/hyperlink" Target="https://www.osha.gov/laws-regs/regulations/standardnumber/1910/1910.216" TargetMode="External"/><Relationship Id="rId4" Type="http://schemas.openxmlformats.org/officeDocument/2006/relationships/hyperlink" Target="https://www.osha.gov/laws-regs/regulations/standardnumber/1910/1910.215"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hyperlink" Target="https://www.osha.gov/pls/oshaweb/owadisp.show_document?p_table=STANDARDS&amp;p_id=9910" TargetMode="External"/><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hyperlink" Target="https://www.osha.gov/pls/oshaweb/owadisp.show_document?p_table=STANDARDS&amp;p_id=9804"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Occupational Safety Engineering</a:t>
            </a:r>
            <a:br>
              <a:rPr lang="en-US" sz="4000" dirty="0"/>
            </a:br>
            <a:r>
              <a:rPr lang="en-US" sz="4000" dirty="0"/>
              <a:t>	- </a:t>
            </a:r>
            <a:r>
              <a:rPr lang="en-US" sz="3200" dirty="0"/>
              <a:t>Automation and Robots</a:t>
            </a:r>
            <a:r>
              <a:rPr lang="zh-CN" altLang="en-US" sz="3200" dirty="0"/>
              <a:t> </a:t>
            </a:r>
            <a:r>
              <a:rPr lang="en-US" altLang="zh-CN" sz="3200" dirty="0"/>
              <a:t>Safety</a:t>
            </a:r>
            <a:endParaRPr lang="en-US" sz="3200" dirty="0"/>
          </a:p>
        </p:txBody>
      </p:sp>
      <p:sp>
        <p:nvSpPr>
          <p:cNvPr id="5" name="Text Placeholder 4"/>
          <p:cNvSpPr>
            <a:spLocks noGrp="1"/>
          </p:cNvSpPr>
          <p:nvPr>
            <p:ph type="body" sz="half" idx="2"/>
          </p:nvPr>
        </p:nvSpPr>
        <p:spPr>
          <a:xfrm>
            <a:off x="6053850" y="4145466"/>
            <a:ext cx="2902957" cy="774700"/>
          </a:xfrm>
        </p:spPr>
        <p:txBody>
          <a:bodyPr/>
          <a:lstStyle/>
          <a:p>
            <a:pPr>
              <a:spcBef>
                <a:spcPts val="0"/>
              </a:spcBef>
            </a:pPr>
            <a:r>
              <a:rPr lang="en-US" dirty="0"/>
              <a:t>Boyi Hu, Ph.D.</a:t>
            </a:r>
          </a:p>
          <a:p>
            <a:pPr>
              <a:spcBef>
                <a:spcPts val="0"/>
              </a:spcBef>
            </a:pPr>
            <a:r>
              <a:rPr lang="en-US" dirty="0"/>
              <a:t>Assistant Professor </a:t>
            </a:r>
          </a:p>
        </p:txBody>
      </p:sp>
    </p:spTree>
    <p:extLst>
      <p:ext uri="{BB962C8B-B14F-4D97-AF65-F5344CB8AC3E}">
        <p14:creationId xmlns:p14="http://schemas.microsoft.com/office/powerpoint/2010/main" val="134415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1191805"/>
            <a:ext cx="8311165" cy="1116012"/>
          </a:xfrm>
        </p:spPr>
        <p:txBody>
          <a:bodyPr/>
          <a:lstStyle/>
          <a:p>
            <a:r>
              <a:rPr lang="en-US" sz="3200" dirty="0"/>
              <a:t>Let </a:t>
            </a:r>
            <a:r>
              <a:rPr lang="en-US" dirty="0"/>
              <a:t>Us Discuss</a:t>
            </a:r>
            <a:endParaRPr lang="en-US" sz="3200" dirty="0"/>
          </a:p>
        </p:txBody>
      </p:sp>
      <p:pic>
        <p:nvPicPr>
          <p:cNvPr id="4" name="Picture 3">
            <a:extLst>
              <a:ext uri="{FF2B5EF4-FFF2-40B4-BE49-F238E27FC236}">
                <a16:creationId xmlns:a16="http://schemas.microsoft.com/office/drawing/2014/main" id="{E6A286F9-1EAE-6647-A65F-E2CFC7158804}"/>
              </a:ext>
            </a:extLst>
          </p:cNvPr>
          <p:cNvPicPr>
            <a:picLocks noChangeAspect="1"/>
          </p:cNvPicPr>
          <p:nvPr/>
        </p:nvPicPr>
        <p:blipFill>
          <a:blip r:embed="rId3"/>
          <a:stretch>
            <a:fillRect/>
          </a:stretch>
        </p:blipFill>
        <p:spPr>
          <a:xfrm>
            <a:off x="698849" y="1749811"/>
            <a:ext cx="7569200" cy="4826000"/>
          </a:xfrm>
          <a:prstGeom prst="rect">
            <a:avLst/>
          </a:prstGeom>
        </p:spPr>
      </p:pic>
    </p:spTree>
    <p:extLst>
      <p:ext uri="{BB962C8B-B14F-4D97-AF65-F5344CB8AC3E}">
        <p14:creationId xmlns:p14="http://schemas.microsoft.com/office/powerpoint/2010/main" val="140492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1191805"/>
            <a:ext cx="8311165" cy="1116012"/>
          </a:xfrm>
        </p:spPr>
        <p:txBody>
          <a:bodyPr/>
          <a:lstStyle/>
          <a:p>
            <a:r>
              <a:rPr lang="en-US" sz="3200" dirty="0"/>
              <a:t>Safety and Health Problems with Robots</a:t>
            </a:r>
          </a:p>
        </p:txBody>
      </p:sp>
      <p:sp>
        <p:nvSpPr>
          <p:cNvPr id="3" name="Content Placeholder 2"/>
          <p:cNvSpPr>
            <a:spLocks noGrp="1"/>
          </p:cNvSpPr>
          <p:nvPr>
            <p:ph idx="10"/>
          </p:nvPr>
        </p:nvSpPr>
        <p:spPr>
          <a:xfrm>
            <a:off x="327868" y="2307816"/>
            <a:ext cx="8511332" cy="4407616"/>
          </a:xfrm>
        </p:spPr>
        <p:txBody>
          <a:bodyPr/>
          <a:lstStyle/>
          <a:p>
            <a:r>
              <a:rPr lang="en-US" dirty="0"/>
              <a:t>General principal hazards associated with robots (by NSC)</a:t>
            </a:r>
          </a:p>
          <a:p>
            <a:pPr lvl="1"/>
            <a:r>
              <a:rPr lang="en-US" dirty="0"/>
              <a:t>Struck by a moving robot while inside the work envelope</a:t>
            </a:r>
          </a:p>
          <a:p>
            <a:pPr lvl="1"/>
            <a:r>
              <a:rPr lang="en-US" dirty="0"/>
              <a:t>Trapped between a moving part of robot and another machine </a:t>
            </a:r>
          </a:p>
          <a:p>
            <a:pPr lvl="1"/>
            <a:r>
              <a:rPr lang="en-US" dirty="0"/>
              <a:t>Struck by a workpiece, tool or object dropped or ejected by a robot </a:t>
            </a:r>
          </a:p>
          <a:p>
            <a:pPr lvl="1"/>
            <a:endParaRPr lang="en-US" dirty="0"/>
          </a:p>
          <a:p>
            <a:pPr lvl="1"/>
            <a:r>
              <a:rPr lang="en-US" dirty="0"/>
              <a:t>NIOSH FACE case (extra reading)</a:t>
            </a:r>
          </a:p>
          <a:p>
            <a:pPr lvl="1"/>
            <a:r>
              <a:rPr lang="en-US" dirty="0"/>
              <a:t>Autonomous car fatality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847141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1191805"/>
            <a:ext cx="8311165" cy="1116012"/>
          </a:xfrm>
        </p:spPr>
        <p:txBody>
          <a:bodyPr/>
          <a:lstStyle/>
          <a:p>
            <a:r>
              <a:rPr lang="en-US" sz="3200" dirty="0"/>
              <a:t>Minimizing the Safety and Health Problems</a:t>
            </a:r>
          </a:p>
        </p:txBody>
      </p:sp>
      <p:sp>
        <p:nvSpPr>
          <p:cNvPr id="3" name="Content Placeholder 2"/>
          <p:cNvSpPr>
            <a:spLocks noGrp="1"/>
          </p:cNvSpPr>
          <p:nvPr>
            <p:ph idx="10"/>
          </p:nvPr>
        </p:nvSpPr>
        <p:spPr>
          <a:xfrm>
            <a:off x="327868" y="2307816"/>
            <a:ext cx="8511332" cy="4407616"/>
          </a:xfrm>
        </p:spPr>
        <p:txBody>
          <a:bodyPr/>
          <a:lstStyle/>
          <a:p>
            <a:pPr lvl="1"/>
            <a:r>
              <a:rPr lang="en-US" dirty="0"/>
              <a:t>Barrier, no enter zone </a:t>
            </a:r>
          </a:p>
          <a:p>
            <a:pPr lvl="2"/>
            <a:r>
              <a:rPr lang="en-US" dirty="0"/>
              <a:t>Effective in certain scenarios, have strong weakness</a:t>
            </a:r>
          </a:p>
          <a:p>
            <a:pPr lvl="1"/>
            <a:r>
              <a:rPr lang="en-US" dirty="0"/>
              <a:t>Ensure glare-free, well-lighted robot site: 50-100 foot-candles</a:t>
            </a:r>
          </a:p>
          <a:p>
            <a:pPr lvl="1"/>
            <a:r>
              <a:rPr lang="en-US" dirty="0"/>
              <a:t>Good housekeeping </a:t>
            </a:r>
          </a:p>
          <a:p>
            <a:pPr lvl="1"/>
            <a:r>
              <a:rPr lang="en-US" dirty="0"/>
              <a:t>Keep the robot site free of associated hazards such as blinding light from welding machines </a:t>
            </a:r>
          </a:p>
          <a:p>
            <a:pPr lvl="1"/>
            <a:r>
              <a:rPr lang="en-US" dirty="0"/>
              <a:t>Equip electrical and pneumatic components of the robot with fixed covers and guards</a:t>
            </a:r>
          </a:p>
          <a:p>
            <a:pPr lvl="1"/>
            <a:r>
              <a:rPr lang="en-US" dirty="0"/>
              <a:t>Make sure all safeguards are in place before starting </a:t>
            </a:r>
          </a:p>
          <a:p>
            <a:pPr lvl="1"/>
            <a:r>
              <a:rPr lang="en-US" dirty="0"/>
              <a:t>Lockout and proper test procedures</a:t>
            </a:r>
          </a:p>
          <a:p>
            <a:pPr lvl="1"/>
            <a:endParaRPr lang="en-US" dirty="0"/>
          </a:p>
          <a:p>
            <a:pPr lvl="1"/>
            <a:endParaRPr lang="en-US" dirty="0"/>
          </a:p>
        </p:txBody>
      </p:sp>
    </p:spTree>
    <p:extLst>
      <p:ext uri="{BB962C8B-B14F-4D97-AF65-F5344CB8AC3E}">
        <p14:creationId xmlns:p14="http://schemas.microsoft.com/office/powerpoint/2010/main" val="3052408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1191805"/>
            <a:ext cx="8311165" cy="1116012"/>
          </a:xfrm>
        </p:spPr>
        <p:txBody>
          <a:bodyPr/>
          <a:lstStyle/>
          <a:p>
            <a:r>
              <a:rPr lang="en-US" sz="3200" dirty="0"/>
              <a:t>Minimizing the Safety and Health Problems</a:t>
            </a:r>
          </a:p>
        </p:txBody>
      </p:sp>
      <p:sp>
        <p:nvSpPr>
          <p:cNvPr id="3" name="Content Placeholder 2"/>
          <p:cNvSpPr>
            <a:spLocks noGrp="1"/>
          </p:cNvSpPr>
          <p:nvPr>
            <p:ph idx="10"/>
          </p:nvPr>
        </p:nvSpPr>
        <p:spPr>
          <a:xfrm>
            <a:off x="327868" y="2307816"/>
            <a:ext cx="8511332" cy="4407616"/>
          </a:xfrm>
        </p:spPr>
        <p:txBody>
          <a:bodyPr/>
          <a:lstStyle/>
          <a:p>
            <a:pPr lvl="1"/>
            <a:r>
              <a:rPr lang="en-US" dirty="0"/>
              <a:t>Variance control – appropriate preventive measures</a:t>
            </a:r>
          </a:p>
          <a:p>
            <a:pPr lvl="1"/>
            <a:r>
              <a:rPr lang="en-US" dirty="0"/>
              <a:t>Boundary location – classification of work</a:t>
            </a:r>
          </a:p>
          <a:p>
            <a:pPr lvl="1"/>
            <a:r>
              <a:rPr lang="en-US" dirty="0"/>
              <a:t>Work group organization</a:t>
            </a:r>
          </a:p>
          <a:p>
            <a:pPr lvl="1"/>
            <a:r>
              <a:rPr lang="en-US" dirty="0"/>
              <a:t>Management support </a:t>
            </a:r>
          </a:p>
          <a:p>
            <a:pPr lvl="1"/>
            <a:r>
              <a:rPr lang="en-US" dirty="0"/>
              <a:t>Design process</a:t>
            </a:r>
          </a:p>
          <a:p>
            <a:pPr lvl="1"/>
            <a:r>
              <a:rPr lang="en-US" dirty="0"/>
              <a:t>Quality of work life – promote the morale and best interests</a:t>
            </a:r>
          </a:p>
          <a:p>
            <a:pPr lvl="1"/>
            <a:endParaRPr lang="en-US" dirty="0"/>
          </a:p>
        </p:txBody>
      </p:sp>
    </p:spTree>
    <p:extLst>
      <p:ext uri="{BB962C8B-B14F-4D97-AF65-F5344CB8AC3E}">
        <p14:creationId xmlns:p14="http://schemas.microsoft.com/office/powerpoint/2010/main" val="1003519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1191805"/>
            <a:ext cx="8311165" cy="1116012"/>
          </a:xfrm>
        </p:spPr>
        <p:txBody>
          <a:bodyPr/>
          <a:lstStyle/>
          <a:p>
            <a:r>
              <a:rPr lang="en-US" sz="3200" dirty="0"/>
              <a:t>Minimizing the Safety and Health Problems</a:t>
            </a:r>
          </a:p>
        </p:txBody>
      </p:sp>
      <p:sp>
        <p:nvSpPr>
          <p:cNvPr id="3" name="Content Placeholder 2"/>
          <p:cNvSpPr>
            <a:spLocks noGrp="1"/>
          </p:cNvSpPr>
          <p:nvPr>
            <p:ph idx="10"/>
          </p:nvPr>
        </p:nvSpPr>
        <p:spPr>
          <a:xfrm>
            <a:off x="327868" y="2307816"/>
            <a:ext cx="8511332" cy="4407616"/>
          </a:xfrm>
        </p:spPr>
        <p:txBody>
          <a:bodyPr/>
          <a:lstStyle/>
          <a:p>
            <a:pPr lvl="1"/>
            <a:r>
              <a:rPr lang="en-US" dirty="0"/>
              <a:t>Construction of a safety fence – work envelope</a:t>
            </a:r>
          </a:p>
          <a:p>
            <a:pPr lvl="1"/>
            <a:r>
              <a:rPr lang="en-US" dirty="0"/>
              <a:t>Control the speed of movement inside the work fence</a:t>
            </a:r>
          </a:p>
          <a:p>
            <a:pPr lvl="1"/>
            <a:r>
              <a:rPr lang="en-US" dirty="0"/>
              <a:t>Installation of emergency stop device </a:t>
            </a:r>
          </a:p>
          <a:p>
            <a:pPr lvl="1"/>
            <a:r>
              <a:rPr lang="en-US" dirty="0"/>
              <a:t>Location of the control panel outside the safety fence</a:t>
            </a:r>
          </a:p>
          <a:p>
            <a:pPr lvl="1"/>
            <a:r>
              <a:rPr lang="en-US" dirty="0"/>
              <a:t>Establishment of automatic shutdown switches</a:t>
            </a:r>
          </a:p>
        </p:txBody>
      </p:sp>
    </p:spTree>
    <p:extLst>
      <p:ext uri="{BB962C8B-B14F-4D97-AF65-F5344CB8AC3E}">
        <p14:creationId xmlns:p14="http://schemas.microsoft.com/office/powerpoint/2010/main" val="127017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1191805"/>
            <a:ext cx="8311165" cy="1116012"/>
          </a:xfrm>
        </p:spPr>
        <p:txBody>
          <a:bodyPr/>
          <a:lstStyle/>
          <a:p>
            <a:r>
              <a:rPr lang="en-US" sz="3200" dirty="0"/>
              <a:t>Automated Vehicles in the Workplace</a:t>
            </a:r>
          </a:p>
        </p:txBody>
      </p:sp>
      <p:sp>
        <p:nvSpPr>
          <p:cNvPr id="3" name="Content Placeholder 2"/>
          <p:cNvSpPr>
            <a:spLocks noGrp="1"/>
          </p:cNvSpPr>
          <p:nvPr>
            <p:ph idx="10"/>
          </p:nvPr>
        </p:nvSpPr>
        <p:spPr>
          <a:xfrm>
            <a:off x="327868" y="2307816"/>
            <a:ext cx="8511332" cy="4407616"/>
          </a:xfrm>
        </p:spPr>
        <p:txBody>
          <a:bodyPr/>
          <a:lstStyle/>
          <a:p>
            <a:pPr lvl="1"/>
            <a:r>
              <a:rPr lang="en-US" dirty="0"/>
              <a:t>Refer to systems to achieve consistency and predictability in settings where materials must be moved repeatedly from one locations to another. </a:t>
            </a:r>
          </a:p>
          <a:p>
            <a:pPr lvl="2"/>
            <a:r>
              <a:rPr lang="en-US" dirty="0"/>
              <a:t>Fixed pathway</a:t>
            </a:r>
          </a:p>
          <a:p>
            <a:pPr lvl="2"/>
            <a:r>
              <a:rPr lang="en-US" dirty="0"/>
              <a:t>Broadcasted signals</a:t>
            </a:r>
          </a:p>
          <a:p>
            <a:pPr lvl="1"/>
            <a:r>
              <a:rPr lang="en-US" dirty="0"/>
              <a:t>Safety approach:</a:t>
            </a:r>
          </a:p>
          <a:p>
            <a:pPr lvl="2"/>
            <a:r>
              <a:rPr lang="en-US" dirty="0"/>
              <a:t>Clearly mark all path used by them</a:t>
            </a:r>
          </a:p>
          <a:p>
            <a:pPr lvl="2"/>
            <a:r>
              <a:rPr lang="en-US" dirty="0"/>
              <a:t>Barriers</a:t>
            </a:r>
          </a:p>
          <a:p>
            <a:pPr lvl="2"/>
            <a:r>
              <a:rPr lang="en-US" dirty="0"/>
              <a:t>Detection system for emergency stop</a:t>
            </a:r>
          </a:p>
          <a:p>
            <a:pPr lvl="2"/>
            <a:r>
              <a:rPr lang="en-US" dirty="0"/>
              <a:t>Adequate training</a:t>
            </a:r>
          </a:p>
          <a:p>
            <a:pPr lvl="1"/>
            <a:endParaRPr lang="en-US" dirty="0"/>
          </a:p>
        </p:txBody>
      </p:sp>
    </p:spTree>
    <p:extLst>
      <p:ext uri="{BB962C8B-B14F-4D97-AF65-F5344CB8AC3E}">
        <p14:creationId xmlns:p14="http://schemas.microsoft.com/office/powerpoint/2010/main" val="831982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More Examples</a:t>
            </a:r>
          </a:p>
        </p:txBody>
      </p:sp>
      <p:pic>
        <p:nvPicPr>
          <p:cNvPr id="5" name="Content Placeholder 4">
            <a:extLst>
              <a:ext uri="{FF2B5EF4-FFF2-40B4-BE49-F238E27FC236}">
                <a16:creationId xmlns:a16="http://schemas.microsoft.com/office/drawing/2014/main" id="{3DB1D262-4AAC-CF48-A102-951AD7B4CDEB}"/>
              </a:ext>
            </a:extLst>
          </p:cNvPr>
          <p:cNvPicPr>
            <a:picLocks noGrp="1" noChangeAspect="1"/>
          </p:cNvPicPr>
          <p:nvPr>
            <p:ph idx="10"/>
          </p:nvPr>
        </p:nvPicPr>
        <p:blipFill>
          <a:blip r:embed="rId3"/>
          <a:stretch>
            <a:fillRect/>
          </a:stretch>
        </p:blipFill>
        <p:spPr>
          <a:xfrm>
            <a:off x="1647602" y="2308225"/>
            <a:ext cx="5872609" cy="4406900"/>
          </a:xfrm>
          <a:prstGeom prst="rect">
            <a:avLst/>
          </a:prstGeom>
        </p:spPr>
      </p:pic>
    </p:spTree>
    <p:extLst>
      <p:ext uri="{BB962C8B-B14F-4D97-AF65-F5344CB8AC3E}">
        <p14:creationId xmlns:p14="http://schemas.microsoft.com/office/powerpoint/2010/main" val="1476454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Examples: Manipulators</a:t>
            </a:r>
          </a:p>
        </p:txBody>
      </p:sp>
      <p:pic>
        <p:nvPicPr>
          <p:cNvPr id="7" name="Content Placeholder 6" descr="A picture containing holding, standing&#10;&#10;Description automatically generated">
            <a:extLst>
              <a:ext uri="{FF2B5EF4-FFF2-40B4-BE49-F238E27FC236}">
                <a16:creationId xmlns:a16="http://schemas.microsoft.com/office/drawing/2014/main" id="{E7028C95-EF53-CF42-A309-65417867D5E7}"/>
              </a:ext>
            </a:extLst>
          </p:cNvPr>
          <p:cNvPicPr>
            <a:picLocks noGrp="1" noChangeAspect="1"/>
          </p:cNvPicPr>
          <p:nvPr>
            <p:ph idx="10"/>
          </p:nvPr>
        </p:nvPicPr>
        <p:blipFill>
          <a:blip r:embed="rId3"/>
          <a:stretch>
            <a:fillRect/>
          </a:stretch>
        </p:blipFill>
        <p:spPr>
          <a:xfrm>
            <a:off x="6096000" y="2638834"/>
            <a:ext cx="3048000" cy="3822700"/>
          </a:xfrm>
        </p:spPr>
      </p:pic>
      <p:pic>
        <p:nvPicPr>
          <p:cNvPr id="9" name="Picture 8" descr="A close up of an engine&#10;&#10;Description automatically generated">
            <a:extLst>
              <a:ext uri="{FF2B5EF4-FFF2-40B4-BE49-F238E27FC236}">
                <a16:creationId xmlns:a16="http://schemas.microsoft.com/office/drawing/2014/main" id="{3541EF3A-2532-F247-A1A0-3F80F4B93AB9}"/>
              </a:ext>
            </a:extLst>
          </p:cNvPr>
          <p:cNvPicPr>
            <a:picLocks noChangeAspect="1"/>
          </p:cNvPicPr>
          <p:nvPr/>
        </p:nvPicPr>
        <p:blipFill>
          <a:blip r:embed="rId4"/>
          <a:stretch>
            <a:fillRect/>
          </a:stretch>
        </p:blipFill>
        <p:spPr>
          <a:xfrm>
            <a:off x="342901" y="3177753"/>
            <a:ext cx="5410200" cy="3048000"/>
          </a:xfrm>
          <a:prstGeom prst="rect">
            <a:avLst/>
          </a:prstGeom>
        </p:spPr>
      </p:pic>
    </p:spTree>
    <p:extLst>
      <p:ext uri="{BB962C8B-B14F-4D97-AF65-F5344CB8AC3E}">
        <p14:creationId xmlns:p14="http://schemas.microsoft.com/office/powerpoint/2010/main" val="141418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Examples: Collaborative Manipulators</a:t>
            </a:r>
          </a:p>
        </p:txBody>
      </p:sp>
      <p:pic>
        <p:nvPicPr>
          <p:cNvPr id="6" name="Content Placeholder 5" descr="A picture containing person, indoor, person, person&#10;&#10;Description automatically generated">
            <a:extLst>
              <a:ext uri="{FF2B5EF4-FFF2-40B4-BE49-F238E27FC236}">
                <a16:creationId xmlns:a16="http://schemas.microsoft.com/office/drawing/2014/main" id="{17EC7F9F-8F82-7B48-BF94-65D128959F8F}"/>
              </a:ext>
            </a:extLst>
          </p:cNvPr>
          <p:cNvPicPr>
            <a:picLocks noGrp="1" noChangeAspect="1"/>
          </p:cNvPicPr>
          <p:nvPr>
            <p:ph idx="10"/>
          </p:nvPr>
        </p:nvPicPr>
        <p:blipFill>
          <a:blip r:embed="rId3"/>
          <a:stretch>
            <a:fillRect/>
          </a:stretch>
        </p:blipFill>
        <p:spPr>
          <a:xfrm>
            <a:off x="564493" y="4458701"/>
            <a:ext cx="3657600" cy="1905000"/>
          </a:xfrm>
        </p:spPr>
      </p:pic>
      <p:pic>
        <p:nvPicPr>
          <p:cNvPr id="10" name="Picture 9" descr="A picture containing person, building, person, bicycle&#10;&#10;Description automatically generated">
            <a:extLst>
              <a:ext uri="{FF2B5EF4-FFF2-40B4-BE49-F238E27FC236}">
                <a16:creationId xmlns:a16="http://schemas.microsoft.com/office/drawing/2014/main" id="{3270B5D1-9CC4-5840-879E-52B23BA8ABD0}"/>
              </a:ext>
            </a:extLst>
          </p:cNvPr>
          <p:cNvPicPr>
            <a:picLocks noChangeAspect="1"/>
          </p:cNvPicPr>
          <p:nvPr/>
        </p:nvPicPr>
        <p:blipFill>
          <a:blip r:embed="rId4"/>
          <a:stretch>
            <a:fillRect/>
          </a:stretch>
        </p:blipFill>
        <p:spPr>
          <a:xfrm>
            <a:off x="564493" y="2173695"/>
            <a:ext cx="3125737" cy="2076219"/>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2EFB0F3E-3480-7445-B061-EAD90E89518C}"/>
              </a:ext>
            </a:extLst>
          </p:cNvPr>
          <p:cNvPicPr>
            <a:picLocks noChangeAspect="1"/>
          </p:cNvPicPr>
          <p:nvPr/>
        </p:nvPicPr>
        <p:blipFill>
          <a:blip r:embed="rId5"/>
          <a:stretch>
            <a:fillRect/>
          </a:stretch>
        </p:blipFill>
        <p:spPr>
          <a:xfrm>
            <a:off x="4458718" y="2173695"/>
            <a:ext cx="4080827" cy="2493839"/>
          </a:xfrm>
          <a:prstGeom prst="rect">
            <a:avLst/>
          </a:prstGeom>
        </p:spPr>
      </p:pic>
    </p:spTree>
    <p:extLst>
      <p:ext uri="{BB962C8B-B14F-4D97-AF65-F5344CB8AC3E}">
        <p14:creationId xmlns:p14="http://schemas.microsoft.com/office/powerpoint/2010/main" val="2292780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Examples: Ambulators </a:t>
            </a:r>
          </a:p>
        </p:txBody>
      </p:sp>
      <p:pic>
        <p:nvPicPr>
          <p:cNvPr id="6" name="Content Placeholder 5">
            <a:extLst>
              <a:ext uri="{FF2B5EF4-FFF2-40B4-BE49-F238E27FC236}">
                <a16:creationId xmlns:a16="http://schemas.microsoft.com/office/drawing/2014/main" id="{4C918096-7429-5349-A05D-B9C71FF128E0}"/>
              </a:ext>
            </a:extLst>
          </p:cNvPr>
          <p:cNvPicPr>
            <a:picLocks noGrp="1" noChangeAspect="1"/>
          </p:cNvPicPr>
          <p:nvPr>
            <p:ph idx="10"/>
          </p:nvPr>
        </p:nvPicPr>
        <p:blipFill>
          <a:blip r:embed="rId3"/>
          <a:stretch>
            <a:fillRect/>
          </a:stretch>
        </p:blipFill>
        <p:spPr>
          <a:xfrm>
            <a:off x="1436765" y="2308225"/>
            <a:ext cx="6248245" cy="4098925"/>
          </a:xfrm>
          <a:prstGeom prst="rect">
            <a:avLst/>
          </a:prstGeom>
        </p:spPr>
      </p:pic>
    </p:spTree>
    <p:extLst>
      <p:ext uri="{BB962C8B-B14F-4D97-AF65-F5344CB8AC3E}">
        <p14:creationId xmlns:p14="http://schemas.microsoft.com/office/powerpoint/2010/main" val="364424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Learning Objectives</a:t>
            </a:r>
          </a:p>
        </p:txBody>
      </p:sp>
      <p:sp>
        <p:nvSpPr>
          <p:cNvPr id="3" name="Content Placeholder 2"/>
          <p:cNvSpPr>
            <a:spLocks noGrp="1"/>
          </p:cNvSpPr>
          <p:nvPr>
            <p:ph idx="10"/>
          </p:nvPr>
        </p:nvSpPr>
        <p:spPr>
          <a:xfrm>
            <a:off x="327868" y="2307816"/>
            <a:ext cx="8511332" cy="4407616"/>
          </a:xfrm>
        </p:spPr>
        <p:txBody>
          <a:bodyPr/>
          <a:lstStyle/>
          <a:p>
            <a:r>
              <a:rPr lang="en-US" dirty="0"/>
              <a:t>Explain the impact of automation on the workplace</a:t>
            </a:r>
          </a:p>
          <a:p>
            <a:r>
              <a:rPr lang="en-US" dirty="0"/>
              <a:t>Explain the concept of human-robot interaction</a:t>
            </a:r>
          </a:p>
          <a:p>
            <a:r>
              <a:rPr lang="en-US" dirty="0"/>
              <a:t>Summarize the hazards of human-robot interaction and corresponding injury prevention strategies</a:t>
            </a:r>
          </a:p>
          <a:p>
            <a:r>
              <a:rPr lang="en-US" dirty="0"/>
              <a:t>Safety precautions when automation and robots are used </a:t>
            </a:r>
          </a:p>
          <a:p>
            <a:r>
              <a:rPr lang="en-US" dirty="0"/>
              <a:t>Strategies for minimizing the safety problems of automation </a:t>
            </a:r>
          </a:p>
          <a:p>
            <a:r>
              <a:rPr lang="en-US" dirty="0"/>
              <a:t>Summarize the most pressing challenges in this area </a:t>
            </a:r>
          </a:p>
        </p:txBody>
      </p:sp>
    </p:spTree>
    <p:extLst>
      <p:ext uri="{BB962C8B-B14F-4D97-AF65-F5344CB8AC3E}">
        <p14:creationId xmlns:p14="http://schemas.microsoft.com/office/powerpoint/2010/main" val="5421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Examples</a:t>
            </a:r>
          </a:p>
        </p:txBody>
      </p:sp>
      <p:pic>
        <p:nvPicPr>
          <p:cNvPr id="5" name="Content Placeholder 4">
            <a:extLst>
              <a:ext uri="{FF2B5EF4-FFF2-40B4-BE49-F238E27FC236}">
                <a16:creationId xmlns:a16="http://schemas.microsoft.com/office/drawing/2014/main" id="{3CDAE046-C44C-004D-9941-260320393CC1}"/>
              </a:ext>
            </a:extLst>
          </p:cNvPr>
          <p:cNvPicPr>
            <a:picLocks noGrp="1" noChangeAspect="1"/>
          </p:cNvPicPr>
          <p:nvPr>
            <p:ph idx="10"/>
          </p:nvPr>
        </p:nvPicPr>
        <p:blipFill>
          <a:blip r:embed="rId3"/>
          <a:stretch>
            <a:fillRect/>
          </a:stretch>
        </p:blipFill>
        <p:spPr>
          <a:xfrm>
            <a:off x="869841" y="2308225"/>
            <a:ext cx="7382093" cy="4098925"/>
          </a:xfrm>
          <a:prstGeom prst="rect">
            <a:avLst/>
          </a:prstGeom>
        </p:spPr>
      </p:pic>
    </p:spTree>
    <p:extLst>
      <p:ext uri="{BB962C8B-B14F-4D97-AF65-F5344CB8AC3E}">
        <p14:creationId xmlns:p14="http://schemas.microsoft.com/office/powerpoint/2010/main" val="1906529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Examples</a:t>
            </a:r>
          </a:p>
        </p:txBody>
      </p:sp>
      <p:pic>
        <p:nvPicPr>
          <p:cNvPr id="10" name="Content Placeholder 9" descr="A picture containing object, engine, bicycle&#10;&#10;Description automatically generated">
            <a:extLst>
              <a:ext uri="{FF2B5EF4-FFF2-40B4-BE49-F238E27FC236}">
                <a16:creationId xmlns:a16="http://schemas.microsoft.com/office/drawing/2014/main" id="{0B848F8B-F3C8-FA4E-858A-0931A4D0E87D}"/>
              </a:ext>
            </a:extLst>
          </p:cNvPr>
          <p:cNvPicPr>
            <a:picLocks noGrp="1" noChangeAspect="1"/>
          </p:cNvPicPr>
          <p:nvPr>
            <p:ph idx="10"/>
          </p:nvPr>
        </p:nvPicPr>
        <p:blipFill>
          <a:blip r:embed="rId3"/>
          <a:stretch>
            <a:fillRect/>
          </a:stretch>
        </p:blipFill>
        <p:spPr>
          <a:xfrm>
            <a:off x="917399" y="2308225"/>
            <a:ext cx="7286977" cy="4098925"/>
          </a:xfrm>
        </p:spPr>
      </p:pic>
    </p:spTree>
    <p:extLst>
      <p:ext uri="{BB962C8B-B14F-4D97-AF65-F5344CB8AC3E}">
        <p14:creationId xmlns:p14="http://schemas.microsoft.com/office/powerpoint/2010/main" val="1914364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Examples</a:t>
            </a:r>
          </a:p>
        </p:txBody>
      </p:sp>
      <p:pic>
        <p:nvPicPr>
          <p:cNvPr id="6" name="Content Placeholder 5" descr="A picture containing indoor, sitting, table, small&#10;&#10;Description automatically generated">
            <a:extLst>
              <a:ext uri="{FF2B5EF4-FFF2-40B4-BE49-F238E27FC236}">
                <a16:creationId xmlns:a16="http://schemas.microsoft.com/office/drawing/2014/main" id="{E096946E-59F2-6D42-91E7-B0D3762A1B2D}"/>
              </a:ext>
            </a:extLst>
          </p:cNvPr>
          <p:cNvPicPr>
            <a:picLocks noGrp="1" noChangeAspect="1"/>
          </p:cNvPicPr>
          <p:nvPr>
            <p:ph idx="10"/>
          </p:nvPr>
        </p:nvPicPr>
        <p:blipFill>
          <a:blip r:embed="rId3"/>
          <a:stretch>
            <a:fillRect/>
          </a:stretch>
        </p:blipFill>
        <p:spPr>
          <a:xfrm>
            <a:off x="948511" y="1749811"/>
            <a:ext cx="3404526" cy="2550300"/>
          </a:xfrm>
        </p:spPr>
      </p:pic>
      <p:pic>
        <p:nvPicPr>
          <p:cNvPr id="8" name="Picture 7" descr="A picture containing building, indoor, person, standing&#10;&#10;Description automatically generated">
            <a:extLst>
              <a:ext uri="{FF2B5EF4-FFF2-40B4-BE49-F238E27FC236}">
                <a16:creationId xmlns:a16="http://schemas.microsoft.com/office/drawing/2014/main" id="{349574E4-87E5-E84D-AA35-41CCD3616F09}"/>
              </a:ext>
            </a:extLst>
          </p:cNvPr>
          <p:cNvPicPr>
            <a:picLocks noChangeAspect="1"/>
          </p:cNvPicPr>
          <p:nvPr/>
        </p:nvPicPr>
        <p:blipFill>
          <a:blip r:embed="rId4"/>
          <a:stretch>
            <a:fillRect/>
          </a:stretch>
        </p:blipFill>
        <p:spPr>
          <a:xfrm>
            <a:off x="1404710" y="4528291"/>
            <a:ext cx="2948327" cy="2216959"/>
          </a:xfrm>
          <a:prstGeom prst="rect">
            <a:avLst/>
          </a:prstGeom>
        </p:spPr>
      </p:pic>
      <p:pic>
        <p:nvPicPr>
          <p:cNvPr id="11" name="Picture 10" descr="A picture containing indoor, ceiling, building, sitting&#10;&#10;Description automatically generated">
            <a:extLst>
              <a:ext uri="{FF2B5EF4-FFF2-40B4-BE49-F238E27FC236}">
                <a16:creationId xmlns:a16="http://schemas.microsoft.com/office/drawing/2014/main" id="{F93DF709-E76B-9845-8BE5-960DDE52DE10}"/>
              </a:ext>
            </a:extLst>
          </p:cNvPr>
          <p:cNvPicPr>
            <a:picLocks noChangeAspect="1"/>
          </p:cNvPicPr>
          <p:nvPr/>
        </p:nvPicPr>
        <p:blipFill>
          <a:blip r:embed="rId5"/>
          <a:stretch>
            <a:fillRect/>
          </a:stretch>
        </p:blipFill>
        <p:spPr>
          <a:xfrm>
            <a:off x="4437152" y="2734639"/>
            <a:ext cx="4320188" cy="2931556"/>
          </a:xfrm>
          <a:prstGeom prst="rect">
            <a:avLst/>
          </a:prstGeom>
        </p:spPr>
      </p:pic>
    </p:spTree>
    <p:extLst>
      <p:ext uri="{BB962C8B-B14F-4D97-AF65-F5344CB8AC3E}">
        <p14:creationId xmlns:p14="http://schemas.microsoft.com/office/powerpoint/2010/main" val="28624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Occupational Safety Engineering</a:t>
            </a:r>
            <a:br>
              <a:rPr lang="en-US" sz="4000" dirty="0"/>
            </a:br>
            <a:r>
              <a:rPr lang="en-US" sz="4000" dirty="0"/>
              <a:t>	- </a:t>
            </a:r>
            <a:r>
              <a:rPr lang="en-US" sz="3200" dirty="0"/>
              <a:t>Robotics Safety Standards</a:t>
            </a:r>
          </a:p>
        </p:txBody>
      </p:sp>
      <p:sp>
        <p:nvSpPr>
          <p:cNvPr id="5" name="Text Placeholder 4"/>
          <p:cNvSpPr>
            <a:spLocks noGrp="1"/>
          </p:cNvSpPr>
          <p:nvPr>
            <p:ph type="body" sz="half" idx="2"/>
          </p:nvPr>
        </p:nvSpPr>
        <p:spPr>
          <a:xfrm>
            <a:off x="6053850" y="4145466"/>
            <a:ext cx="2902957" cy="774700"/>
          </a:xfrm>
        </p:spPr>
        <p:txBody>
          <a:bodyPr/>
          <a:lstStyle/>
          <a:p>
            <a:pPr>
              <a:spcBef>
                <a:spcPts val="0"/>
              </a:spcBef>
            </a:pPr>
            <a:r>
              <a:rPr lang="en-US" dirty="0"/>
              <a:t>Boyi Hu, Ph.D.</a:t>
            </a:r>
          </a:p>
          <a:p>
            <a:pPr>
              <a:spcBef>
                <a:spcPts val="0"/>
              </a:spcBef>
            </a:pPr>
            <a:r>
              <a:rPr lang="en-US" dirty="0"/>
              <a:t>Assistant Professor </a:t>
            </a:r>
          </a:p>
        </p:txBody>
      </p:sp>
    </p:spTree>
    <p:extLst>
      <p:ext uri="{BB962C8B-B14F-4D97-AF65-F5344CB8AC3E}">
        <p14:creationId xmlns:p14="http://schemas.microsoft.com/office/powerpoint/2010/main" val="4091500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Topics</a:t>
            </a:r>
          </a:p>
        </p:txBody>
      </p:sp>
      <p:sp>
        <p:nvSpPr>
          <p:cNvPr id="3" name="Content Placeholder 2"/>
          <p:cNvSpPr>
            <a:spLocks noGrp="1"/>
          </p:cNvSpPr>
          <p:nvPr>
            <p:ph idx="10"/>
          </p:nvPr>
        </p:nvSpPr>
        <p:spPr>
          <a:xfrm>
            <a:off x="327868" y="2307816"/>
            <a:ext cx="8511332" cy="4407616"/>
          </a:xfrm>
        </p:spPr>
        <p:txBody>
          <a:bodyPr/>
          <a:lstStyle/>
          <a:p>
            <a:r>
              <a:rPr lang="en-US" dirty="0"/>
              <a:t>Robotics related safety standards</a:t>
            </a:r>
          </a:p>
          <a:p>
            <a:pPr lvl="1"/>
            <a:r>
              <a:rPr lang="en-US" dirty="0"/>
              <a:t>Background </a:t>
            </a:r>
          </a:p>
          <a:p>
            <a:pPr lvl="1"/>
            <a:r>
              <a:rPr lang="en-US" dirty="0"/>
              <a:t>Existing standards</a:t>
            </a:r>
          </a:p>
          <a:p>
            <a:pPr lvl="1"/>
            <a:r>
              <a:rPr lang="en-US" dirty="0"/>
              <a:t>Key questions/topics</a:t>
            </a:r>
          </a:p>
        </p:txBody>
      </p:sp>
      <p:sp>
        <p:nvSpPr>
          <p:cNvPr id="4" name="TextBox 3"/>
          <p:cNvSpPr txBox="1"/>
          <p:nvPr/>
        </p:nvSpPr>
        <p:spPr>
          <a:xfrm>
            <a:off x="8591107" y="6488668"/>
            <a:ext cx="446568"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821949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Definitions: Robot</a:t>
            </a:r>
          </a:p>
        </p:txBody>
      </p:sp>
      <p:sp>
        <p:nvSpPr>
          <p:cNvPr id="3" name="Content Placeholder 2"/>
          <p:cNvSpPr>
            <a:spLocks noGrp="1"/>
          </p:cNvSpPr>
          <p:nvPr>
            <p:ph idx="10"/>
          </p:nvPr>
        </p:nvSpPr>
        <p:spPr>
          <a:xfrm>
            <a:off x="327868" y="2307816"/>
            <a:ext cx="8511332" cy="4407616"/>
          </a:xfrm>
        </p:spPr>
        <p:txBody>
          <a:bodyPr/>
          <a:lstStyle/>
          <a:p>
            <a:r>
              <a:rPr lang="en-US" dirty="0">
                <a:hlinkClick r:id="rId2"/>
              </a:rPr>
              <a:t>https://www.merriam-webster.com/dictionary/robot</a:t>
            </a:r>
            <a:r>
              <a:rPr lang="en-US" dirty="0"/>
              <a:t>: a mechanism guided by automatic controls, often repetitive tasks</a:t>
            </a:r>
          </a:p>
          <a:p>
            <a:r>
              <a:rPr lang="en-US" dirty="0"/>
              <a:t>ISO 8373:2012 (Robots and robotic devices — Vocabulary): actuated mechanism programmable in two or more axes with a degree of autonomy, moving within its environment, to perform intended tasks</a:t>
            </a:r>
          </a:p>
        </p:txBody>
      </p:sp>
      <p:sp>
        <p:nvSpPr>
          <p:cNvPr id="4" name="TextBox 3"/>
          <p:cNvSpPr txBox="1"/>
          <p:nvPr/>
        </p:nvSpPr>
        <p:spPr>
          <a:xfrm>
            <a:off x="8591107" y="6488668"/>
            <a:ext cx="446568"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963703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Definitions: Industrial Robot</a:t>
            </a:r>
          </a:p>
        </p:txBody>
      </p:sp>
      <p:sp>
        <p:nvSpPr>
          <p:cNvPr id="3" name="Content Placeholder 2"/>
          <p:cNvSpPr>
            <a:spLocks noGrp="1"/>
          </p:cNvSpPr>
          <p:nvPr>
            <p:ph idx="10"/>
          </p:nvPr>
        </p:nvSpPr>
        <p:spPr>
          <a:xfrm>
            <a:off x="327868" y="2307816"/>
            <a:ext cx="8511332" cy="4407616"/>
          </a:xfrm>
        </p:spPr>
        <p:txBody>
          <a:bodyPr/>
          <a:lstStyle/>
          <a:p>
            <a:r>
              <a:rPr lang="en-US" dirty="0"/>
              <a:t>ANSI/RIA (American National Standards Institute) R15.06-2012 (ISO 10218-1:2011): automatically controlled, reprogrammable multipurpose manipulator, programmable in three or more axes, which can be either fixed in place or mobile for use in industrial automation applications</a:t>
            </a:r>
          </a:p>
          <a:p>
            <a:r>
              <a:rPr lang="en-US" dirty="0"/>
              <a:t>UL 1740 (Standard for Robots and Robotic Equipment): automatically controlled, reprogrammable multipurpose machine, programmable in several degrees of freedom, which can be either fixed in place or mobile </a:t>
            </a:r>
          </a:p>
        </p:txBody>
      </p:sp>
    </p:spTree>
    <p:extLst>
      <p:ext uri="{BB962C8B-B14F-4D97-AF65-F5344CB8AC3E}">
        <p14:creationId xmlns:p14="http://schemas.microsoft.com/office/powerpoint/2010/main" val="579394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OSHA</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No specific OSHA standards for the robotics industry. We list OSHA standards and documents related to robotics.</a:t>
            </a:r>
          </a:p>
          <a:p>
            <a:r>
              <a:rPr lang="en-US" dirty="0"/>
              <a:t>General Industry (29 CFR 1910)</a:t>
            </a:r>
          </a:p>
          <a:p>
            <a:pPr lvl="1"/>
            <a:r>
              <a:rPr lang="en-US" dirty="0">
                <a:hlinkClick r:id="rId3" tooltip="Subpart J"/>
              </a:rPr>
              <a:t>Subpart J</a:t>
            </a:r>
            <a:r>
              <a:rPr lang="en-US" dirty="0"/>
              <a:t> – General Environmental Controls </a:t>
            </a:r>
          </a:p>
          <a:p>
            <a:pPr lvl="2"/>
            <a:r>
              <a:rPr lang="en-US" dirty="0">
                <a:hlinkClick r:id="rId4" tooltip="1910.147"/>
              </a:rPr>
              <a:t>1910.147</a:t>
            </a:r>
            <a:r>
              <a:rPr lang="en-US" dirty="0"/>
              <a:t>, The control of hazardous energy (lockout/tagout)</a:t>
            </a:r>
          </a:p>
          <a:p>
            <a:pPr lvl="1"/>
            <a:r>
              <a:rPr lang="en-US" dirty="0">
                <a:hlinkClick r:id="rId5" tooltip="Subpart O"/>
              </a:rPr>
              <a:t>Subpart O</a:t>
            </a:r>
            <a:r>
              <a:rPr lang="en-US" dirty="0"/>
              <a:t> – Machinery and Machine Guarding</a:t>
            </a:r>
          </a:p>
          <a:p>
            <a:pPr lvl="2"/>
            <a:r>
              <a:rPr lang="en-US" dirty="0">
                <a:hlinkClick r:id="rId6" tooltip="1910.211"/>
              </a:rPr>
              <a:t>1910.211</a:t>
            </a:r>
            <a:r>
              <a:rPr lang="en-US" dirty="0"/>
              <a:t>, Definitions</a:t>
            </a:r>
          </a:p>
          <a:p>
            <a:pPr lvl="2"/>
            <a:r>
              <a:rPr lang="en-US" dirty="0">
                <a:hlinkClick r:id="rId7" tooltip="1910.212"/>
              </a:rPr>
              <a:t>1910.212</a:t>
            </a:r>
            <a:r>
              <a:rPr lang="en-US" dirty="0"/>
              <a:t>, General requirements for all machines. States that any machines that creates a hazard must be safeguarded in order to protect the operator and other employees.</a:t>
            </a:r>
          </a:p>
          <a:p>
            <a:pPr lvl="1"/>
            <a:endParaRPr lang="en-US" dirty="0"/>
          </a:p>
          <a:p>
            <a:pPr marL="0" indent="0">
              <a:buNone/>
            </a:pPr>
            <a:endParaRPr lang="en-US" dirty="0"/>
          </a:p>
        </p:txBody>
      </p:sp>
    </p:spTree>
    <p:extLst>
      <p:ext uri="{BB962C8B-B14F-4D97-AF65-F5344CB8AC3E}">
        <p14:creationId xmlns:p14="http://schemas.microsoft.com/office/powerpoint/2010/main" val="1079342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OSHA</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Depending on the material being processed, these standards are also applicable</a:t>
            </a:r>
            <a:r>
              <a:rPr lang="zh-CN" altLang="en-US" dirty="0"/>
              <a:t> （</a:t>
            </a:r>
            <a:r>
              <a:rPr lang="en-US" altLang="zh-CN" dirty="0"/>
              <a:t>Still Subpart )</a:t>
            </a:r>
            <a:r>
              <a:rPr lang="en-US" dirty="0"/>
              <a:t>:</a:t>
            </a:r>
          </a:p>
          <a:p>
            <a:pPr lvl="1"/>
            <a:r>
              <a:rPr lang="en-US" altLang="zh-CN" dirty="0">
                <a:hlinkClick r:id="rId3" tooltip="1910.213"/>
              </a:rPr>
              <a:t>1</a:t>
            </a:r>
            <a:r>
              <a:rPr lang="en-US" dirty="0">
                <a:hlinkClick r:id="rId3" tooltip="1910.213"/>
              </a:rPr>
              <a:t>910.213</a:t>
            </a:r>
            <a:r>
              <a:rPr lang="en-US" dirty="0"/>
              <a:t>, Woodworking machinery requirements</a:t>
            </a:r>
          </a:p>
          <a:p>
            <a:pPr lvl="1"/>
            <a:r>
              <a:rPr lang="en-US" dirty="0">
                <a:hlinkClick r:id="rId4" tooltip="1910.215"/>
              </a:rPr>
              <a:t>1910.215</a:t>
            </a:r>
            <a:r>
              <a:rPr lang="en-US" dirty="0"/>
              <a:t>, Abrasive wheel machinery</a:t>
            </a:r>
          </a:p>
          <a:p>
            <a:pPr lvl="1"/>
            <a:r>
              <a:rPr lang="en-US" dirty="0">
                <a:hlinkClick r:id="rId5" tooltip="1910.216"/>
              </a:rPr>
              <a:t>1910.216</a:t>
            </a:r>
            <a:r>
              <a:rPr lang="en-US" dirty="0"/>
              <a:t>, Mills and </a:t>
            </a:r>
            <a:r>
              <a:rPr lang="en-US" dirty="0" err="1"/>
              <a:t>calenders</a:t>
            </a:r>
            <a:r>
              <a:rPr lang="en-US" dirty="0"/>
              <a:t> in the rubber and plastics industries</a:t>
            </a:r>
          </a:p>
          <a:p>
            <a:pPr lvl="1"/>
            <a:r>
              <a:rPr lang="en-US" dirty="0">
                <a:hlinkClick r:id="rId6" tooltip="1910.217"/>
              </a:rPr>
              <a:t>1910.217</a:t>
            </a:r>
            <a:r>
              <a:rPr lang="en-US" dirty="0"/>
              <a:t>, Mechanical power presses</a:t>
            </a:r>
          </a:p>
          <a:p>
            <a:r>
              <a:rPr lang="en-US" dirty="0">
                <a:hlinkClick r:id="rId7" tooltip="Subpart S"/>
              </a:rPr>
              <a:t>Subpart S</a:t>
            </a:r>
            <a:r>
              <a:rPr lang="en-US" dirty="0"/>
              <a:t> – Electrical</a:t>
            </a:r>
          </a:p>
          <a:p>
            <a:pPr lvl="1"/>
            <a:r>
              <a:rPr lang="en-US" dirty="0">
                <a:hlinkClick r:id="rId8" tooltip="1910.333"/>
              </a:rPr>
              <a:t>1910.333</a:t>
            </a:r>
            <a:r>
              <a:rPr lang="en-US" dirty="0"/>
              <a:t>, Selection and use of work practices</a:t>
            </a:r>
          </a:p>
          <a:p>
            <a:pPr lvl="1"/>
            <a:endParaRPr lang="en-US" dirty="0"/>
          </a:p>
          <a:p>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3405810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a:t>
            </a:r>
            <a:r>
              <a:rPr lang="en-US" dirty="0"/>
              <a:t>R15.06</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i="1" dirty="0"/>
              <a:t>American National Standards Institute (ANSI)</a:t>
            </a:r>
          </a:p>
          <a:p>
            <a:pPr lvl="1"/>
            <a:r>
              <a:rPr lang="en-US" i="1" dirty="0"/>
              <a:t>R15.06</a:t>
            </a:r>
            <a:r>
              <a:rPr lang="en-US" dirty="0"/>
              <a:t>, Industrial Robots and Robot Systems - Safety Requirements. Provides safety requirements for industrial robot manufacture, remanufacture, and rebuild (Part 1); and robot system integration/installation (Part 2). R15.06 (ANSI/RIA R15.06-2012) is the U.S. National Adoption of the ISO 10218-1,2:2011.</a:t>
            </a:r>
          </a:p>
          <a:p>
            <a:pPr lvl="2"/>
            <a:r>
              <a:rPr lang="en-US" i="1" dirty="0"/>
              <a:t>RIA TR R15.306-2016 ("TR 306"), Task-Based Risk Assessment Methodology</a:t>
            </a:r>
            <a:r>
              <a:rPr lang="en-US" dirty="0"/>
              <a:t>. Describes one method of risk assessment that would comply with the R15.06 requirements.</a:t>
            </a:r>
          </a:p>
          <a:p>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2307245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Impact of Automation on the Workplace</a:t>
            </a:r>
          </a:p>
        </p:txBody>
      </p:sp>
      <p:sp>
        <p:nvSpPr>
          <p:cNvPr id="3" name="Content Placeholder 2"/>
          <p:cNvSpPr>
            <a:spLocks noGrp="1"/>
          </p:cNvSpPr>
          <p:nvPr>
            <p:ph idx="10"/>
          </p:nvPr>
        </p:nvSpPr>
        <p:spPr>
          <a:xfrm>
            <a:off x="327868" y="2307816"/>
            <a:ext cx="8511332" cy="4407616"/>
          </a:xfrm>
        </p:spPr>
        <p:txBody>
          <a:bodyPr/>
          <a:lstStyle/>
          <a:p>
            <a:r>
              <a:rPr lang="en-US" dirty="0"/>
              <a:t>Goal: enhance productivity, quality and competitiveness</a:t>
            </a:r>
          </a:p>
          <a:p>
            <a:r>
              <a:rPr lang="en-US" dirty="0"/>
              <a:t>A continuum with different phases:</a:t>
            </a:r>
          </a:p>
          <a:p>
            <a:pPr lvl="1"/>
            <a:r>
              <a:rPr lang="en-US" dirty="0"/>
              <a:t>Age of hand tools and manual work</a:t>
            </a:r>
          </a:p>
          <a:p>
            <a:pPr lvl="1"/>
            <a:r>
              <a:rPr lang="en-US" dirty="0"/>
              <a:t>Age of mechanization (i.e., industrial revolution) </a:t>
            </a:r>
          </a:p>
          <a:p>
            <a:pPr lvl="2"/>
            <a:r>
              <a:rPr lang="en-US" dirty="0"/>
              <a:t>Islands of automation: stand-alone computer, etc.</a:t>
            </a:r>
          </a:p>
        </p:txBody>
      </p:sp>
    </p:spTree>
    <p:extLst>
      <p:ext uri="{BB962C8B-B14F-4D97-AF65-F5344CB8AC3E}">
        <p14:creationId xmlns:p14="http://schemas.microsoft.com/office/powerpoint/2010/main" val="801345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a:t>
            </a:r>
            <a:r>
              <a:rPr lang="en-US" dirty="0"/>
              <a:t>R15.06</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i="1" dirty="0"/>
              <a:t>RIA TR R15.406-2014 ("TR 406"), Safeguarding</a:t>
            </a:r>
            <a:r>
              <a:rPr lang="en-US" dirty="0"/>
              <a:t>. Explains how to design a system of safeguards to protect human workers in an industrial environment that also contains robot system(s). TR 406 contains greater detail than the 2012 R15.06 standard.</a:t>
            </a:r>
          </a:p>
          <a:p>
            <a:r>
              <a:rPr lang="en-US" i="1" dirty="0"/>
              <a:t>RIA TR R15.506-2014 ("TR 506"), Applicability of R15.06-2012 for Existing Industrial Robot Applications</a:t>
            </a:r>
            <a:r>
              <a:rPr lang="en-US" dirty="0"/>
              <a:t>. The R15.06 standard is forward-looking; that is, its primary topic is the installation of an all-new robot system. TR 506 explains how to take the 2012 R15.06 standard into account for existing robot systems.</a:t>
            </a:r>
          </a:p>
          <a:p>
            <a:pPr lvl="1"/>
            <a:endParaRPr lang="en-US" dirty="0"/>
          </a:p>
          <a:p>
            <a:pPr marL="0" indent="0">
              <a:buNone/>
            </a:pPr>
            <a:endParaRPr lang="en-US" dirty="0"/>
          </a:p>
        </p:txBody>
      </p:sp>
    </p:spTree>
    <p:extLst>
      <p:ext uri="{BB962C8B-B14F-4D97-AF65-F5344CB8AC3E}">
        <p14:creationId xmlns:p14="http://schemas.microsoft.com/office/powerpoint/2010/main" val="2025155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a:t>
            </a:r>
            <a:r>
              <a:rPr lang="en-US" dirty="0"/>
              <a:t>R15.06</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i="1" dirty="0"/>
              <a:t>RIA TR R15.606-2016 ("TR 606"), Collaborative Robot Safety</a:t>
            </a:r>
            <a:r>
              <a:rPr lang="en-US" dirty="0"/>
              <a:t>. Explains safety requirements specific to collaborative robots and robot systems and is supplemental to the guidance in ANSI/RIA R15.06. TR 606 is the U.S. National Adoption of the ISO/TS 15066:2016.</a:t>
            </a:r>
          </a:p>
          <a:p>
            <a:r>
              <a:rPr lang="en-US" i="1" dirty="0"/>
              <a:t>RIA TR R15.806-2018 ("TR 806"), Testing Methods for Power &amp; Force Limited Collaborative Applications</a:t>
            </a:r>
            <a:r>
              <a:rPr lang="en-US" dirty="0"/>
              <a:t>. Describes methods to test and verify that the forces exerted by a collaborative robot system remain within the allowable limits described in TR 606 (ISO/TS 15066).</a:t>
            </a:r>
          </a:p>
          <a:p>
            <a:pPr marL="0" indent="0">
              <a:buNone/>
            </a:pPr>
            <a:endParaRPr lang="en-US" dirty="0"/>
          </a:p>
        </p:txBody>
      </p:sp>
    </p:spTree>
    <p:extLst>
      <p:ext uri="{BB962C8B-B14F-4D97-AF65-F5344CB8AC3E}">
        <p14:creationId xmlns:p14="http://schemas.microsoft.com/office/powerpoint/2010/main" val="4125266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ANSI</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i="1" dirty="0"/>
              <a:t>B11.0-2015, Safety of Machinery – General Requirements and Risk Assessment</a:t>
            </a:r>
            <a:r>
              <a:rPr lang="en-US" dirty="0"/>
              <a:t>. Applies to new, existing, modified, or rebuilt power-driven machines, not portable by hand while working, used to shape and/or form metal or other materials by cutting, impact, pressure, electrical, or other processing techniques, or a combination of these processes. This can be a single machine, a machine tool, or a machine tool system(s), and may include industrial robot(s) and robot system(s). Also contains guidance on performing risk assessments.</a:t>
            </a:r>
          </a:p>
          <a:p>
            <a:pPr lvl="1"/>
            <a:endParaRPr lang="en-US" dirty="0"/>
          </a:p>
          <a:p>
            <a:pPr marL="0" indent="0">
              <a:buNone/>
            </a:pPr>
            <a:endParaRPr lang="en-US" dirty="0"/>
          </a:p>
        </p:txBody>
      </p:sp>
    </p:spTree>
    <p:extLst>
      <p:ext uri="{BB962C8B-B14F-4D97-AF65-F5344CB8AC3E}">
        <p14:creationId xmlns:p14="http://schemas.microsoft.com/office/powerpoint/2010/main" val="1586898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ANSI</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i="1" dirty="0"/>
              <a:t>B11.20-2017, Safety Requirements for Integrated Manufacturing Systems</a:t>
            </a:r>
            <a:r>
              <a:rPr lang="en-US" dirty="0"/>
              <a:t>. Specifies the safety requirements for the design, construction, set-up, operation, and maintenance (including installation, dismantling and transport) of integrated manufacturing systems, which may include industrial robot(s) and robot system(s).</a:t>
            </a:r>
          </a:p>
          <a:p>
            <a:pPr marL="0" indent="0">
              <a:buNone/>
            </a:pPr>
            <a:endParaRPr lang="en-US" dirty="0"/>
          </a:p>
        </p:txBody>
      </p:sp>
    </p:spTree>
    <p:extLst>
      <p:ext uri="{BB962C8B-B14F-4D97-AF65-F5344CB8AC3E}">
        <p14:creationId xmlns:p14="http://schemas.microsoft.com/office/powerpoint/2010/main" val="3857503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ISO</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098827"/>
          </a:xfrm>
        </p:spPr>
        <p:txBody>
          <a:bodyPr/>
          <a:lstStyle/>
          <a:p>
            <a:r>
              <a:rPr lang="en-US" i="1" dirty="0"/>
              <a:t>TC 299, Robotics</a:t>
            </a:r>
            <a:r>
              <a:rPr lang="en-US" dirty="0"/>
              <a:t>. Develops high quality standards for the safety of industrial robots and service robots to enable innovative robotic product to be brought onto the market. In addition, develops standards in fields like terminology, performance measurement and modularity.</a:t>
            </a:r>
          </a:p>
          <a:p>
            <a:r>
              <a:rPr lang="en-US" i="1" dirty="0"/>
              <a:t>ISO 10218-1: 2011, Robots for industrial environments - Safety requirements - Part 1: Robots</a:t>
            </a:r>
            <a:r>
              <a:rPr lang="en-US" dirty="0"/>
              <a:t>. Specifies requirements and guidelines for the inherent safe design, protective measures, and information for use of industrial robots. It describes basic hazards associated with robots and provides requirements to eliminate or adequately reduce the risks associated with these hazards.</a:t>
            </a:r>
          </a:p>
        </p:txBody>
      </p:sp>
    </p:spTree>
    <p:extLst>
      <p:ext uri="{BB962C8B-B14F-4D97-AF65-F5344CB8AC3E}">
        <p14:creationId xmlns:p14="http://schemas.microsoft.com/office/powerpoint/2010/main" val="2366135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ISO</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098827"/>
          </a:xfrm>
        </p:spPr>
        <p:txBody>
          <a:bodyPr/>
          <a:lstStyle/>
          <a:p>
            <a:r>
              <a:rPr lang="en-US" i="1" dirty="0"/>
              <a:t>ISO 10218-2:2011, Robots for industrial environments – Safety requirements – Part 2: Robot systems and system integration</a:t>
            </a:r>
            <a:r>
              <a:rPr lang="en-US" dirty="0"/>
              <a:t>. Specifies requirements and guidelines for the safe integration of an industrial robot into a complete robot system, which includes end-effectors and other related equipment. This document describes basic hazards associated with robot systems and provides requirements to eliminate or adequately reduce the risks associated with these hazards.</a:t>
            </a:r>
          </a:p>
        </p:txBody>
      </p:sp>
    </p:spTree>
    <p:extLst>
      <p:ext uri="{BB962C8B-B14F-4D97-AF65-F5344CB8AC3E}">
        <p14:creationId xmlns:p14="http://schemas.microsoft.com/office/powerpoint/2010/main" val="36875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ISO</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098827"/>
          </a:xfrm>
        </p:spPr>
        <p:txBody>
          <a:bodyPr/>
          <a:lstStyle/>
          <a:p>
            <a:r>
              <a:rPr lang="en-US" dirty="0"/>
              <a:t>In the U.S., ISO 10218-1,2:2011 has been Nationally Adopted as the single U.S. standard ANSI/RIA R15.06-2012</a:t>
            </a:r>
          </a:p>
          <a:p>
            <a:pPr lvl="1"/>
            <a:r>
              <a:rPr lang="en-US" dirty="0"/>
              <a:t>ISO 10218 does not apply to non-industrial robots although the safety principles established in ISO 10218 may be utilized for these other robots. Examples of non-industrial robot applications include, but are not limited to: undersea, military and space robots; tele-operated manipulators; prosthetics and other aids for the physically impaired; micro-robots (displacement &lt;1 mm); surgery or healthcare; and service or consumer products.</a:t>
            </a:r>
          </a:p>
        </p:txBody>
      </p:sp>
    </p:spTree>
    <p:extLst>
      <p:ext uri="{BB962C8B-B14F-4D97-AF65-F5344CB8AC3E}">
        <p14:creationId xmlns:p14="http://schemas.microsoft.com/office/powerpoint/2010/main" val="1267247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ISO</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098827"/>
          </a:xfrm>
        </p:spPr>
        <p:txBody>
          <a:bodyPr/>
          <a:lstStyle/>
          <a:p>
            <a:r>
              <a:rPr lang="en-US" i="1" dirty="0"/>
              <a:t>ISO/TS 15066:2016, Collaborative Robot Safety</a:t>
            </a:r>
            <a:r>
              <a:rPr lang="en-US" dirty="0"/>
              <a:t>. Provides important information about how to implement a collaborative robot system in a manner that maintains safety for the human operator. In the U.S., this ISO TS has been Nationally Adopted as TR 606.</a:t>
            </a:r>
          </a:p>
          <a:p>
            <a:r>
              <a:rPr lang="en-US" i="1" dirty="0"/>
              <a:t>ISO/TR 20218-1:2018, Safety Design for End-effectors</a:t>
            </a:r>
            <a:r>
              <a:rPr lang="en-US" dirty="0"/>
              <a:t>. Describes how an industrial robot system should handle and manage end-effectors (end-of-arm tooling or EOAT) to maintain human safety, in either a collaborative or non-collaborative industrial environment.</a:t>
            </a:r>
          </a:p>
        </p:txBody>
      </p:sp>
    </p:spTree>
    <p:extLst>
      <p:ext uri="{BB962C8B-B14F-4D97-AF65-F5344CB8AC3E}">
        <p14:creationId xmlns:p14="http://schemas.microsoft.com/office/powerpoint/2010/main" val="315206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ISO</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098827"/>
          </a:xfrm>
        </p:spPr>
        <p:txBody>
          <a:bodyPr/>
          <a:lstStyle/>
          <a:p>
            <a:r>
              <a:rPr lang="en-US" i="1" dirty="0"/>
              <a:t>ISO/TR 20218-2:2017, Safety Design for Manual Load/ Unload Stations</a:t>
            </a:r>
            <a:r>
              <a:rPr lang="en-US" dirty="0"/>
              <a:t>. Describes how to design a Manual Load/ Unload Station (MLUS) that will be safe and effective for the human worker to use.</a:t>
            </a:r>
          </a:p>
        </p:txBody>
      </p:sp>
    </p:spTree>
    <p:extLst>
      <p:ext uri="{BB962C8B-B14F-4D97-AF65-F5344CB8AC3E}">
        <p14:creationId xmlns:p14="http://schemas.microsoft.com/office/powerpoint/2010/main" val="2343136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Others</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749811"/>
            <a:ext cx="8465150" cy="4098827"/>
          </a:xfrm>
        </p:spPr>
        <p:txBody>
          <a:bodyPr/>
          <a:lstStyle/>
          <a:p>
            <a:r>
              <a:rPr lang="en-US" i="1" dirty="0"/>
              <a:t>Canadian Standards Association (CSA)</a:t>
            </a:r>
          </a:p>
          <a:p>
            <a:pPr lvl="1"/>
            <a:r>
              <a:rPr lang="en-US" i="1" dirty="0"/>
              <a:t>Z434-14</a:t>
            </a:r>
            <a:r>
              <a:rPr lang="en-US" dirty="0"/>
              <a:t>, Industrial Robots and Robot Systems. This is the Canadian National Adoption of ISO 10218-1,2:2011.</a:t>
            </a:r>
          </a:p>
          <a:p>
            <a:r>
              <a:rPr lang="en-US" i="1" dirty="0"/>
              <a:t>American Welding Society (AWS)</a:t>
            </a:r>
          </a:p>
          <a:p>
            <a:pPr lvl="1"/>
            <a:r>
              <a:rPr lang="en-US" i="1" dirty="0"/>
              <a:t>D16.1M/D16.1</a:t>
            </a:r>
            <a:r>
              <a:rPr lang="en-US" dirty="0"/>
              <a:t>, Specification for Robotic Arc Welding Safety. Identifies hazards involved in maintaining, operating, integrating, and setting up arc welding robot systems.</a:t>
            </a:r>
          </a:p>
          <a:p>
            <a:r>
              <a:rPr lang="en-US" dirty="0"/>
              <a:t>ASME (American Society of Mechanical Engineers)</a:t>
            </a:r>
          </a:p>
          <a:p>
            <a:pPr lvl="1"/>
            <a:r>
              <a:rPr lang="en-US" dirty="0"/>
              <a:t>B56.5 Safety Standard for Automatic Guided Industrial Vehicle and Automated Functions of Manned Industrial Vehicles</a:t>
            </a:r>
          </a:p>
          <a:p>
            <a:pPr lvl="2"/>
            <a:r>
              <a:rPr lang="en-US" dirty="0"/>
              <a:t>Language tailored to vehicles that follow a prescribed path</a:t>
            </a:r>
          </a:p>
          <a:p>
            <a:pPr lvl="2"/>
            <a:endParaRPr lang="en-US" dirty="0"/>
          </a:p>
          <a:p>
            <a:pPr lvl="2"/>
            <a:endParaRPr lang="en-US" dirty="0"/>
          </a:p>
          <a:p>
            <a:pPr lvl="1"/>
            <a:endParaRPr lang="en-US" dirty="0"/>
          </a:p>
        </p:txBody>
      </p:sp>
    </p:spTree>
    <p:extLst>
      <p:ext uri="{BB962C8B-B14F-4D97-AF65-F5344CB8AC3E}">
        <p14:creationId xmlns:p14="http://schemas.microsoft.com/office/powerpoint/2010/main" val="1015156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Impact of Automation on the Workplace</a:t>
            </a:r>
          </a:p>
        </p:txBody>
      </p:sp>
      <p:sp>
        <p:nvSpPr>
          <p:cNvPr id="3" name="Content Placeholder 2"/>
          <p:cNvSpPr>
            <a:spLocks noGrp="1"/>
          </p:cNvSpPr>
          <p:nvPr>
            <p:ph idx="10"/>
          </p:nvPr>
        </p:nvSpPr>
        <p:spPr>
          <a:xfrm>
            <a:off x="327868" y="2307816"/>
            <a:ext cx="8511332" cy="4407616"/>
          </a:xfrm>
        </p:spPr>
        <p:txBody>
          <a:bodyPr/>
          <a:lstStyle/>
          <a:p>
            <a:r>
              <a:rPr lang="en-US" dirty="0"/>
              <a:t>Changing the emphasis from physical work to automated mechanical work</a:t>
            </a:r>
          </a:p>
          <a:p>
            <a:r>
              <a:rPr lang="en-US" dirty="0"/>
              <a:t>Changing the emphasis from physical to mental work</a:t>
            </a:r>
          </a:p>
          <a:p>
            <a:r>
              <a:rPr lang="en-US" dirty="0"/>
              <a:t>Increasing the level of stress on workers and supervisors</a:t>
            </a:r>
          </a:p>
          <a:p>
            <a:r>
              <a:rPr lang="en-US" dirty="0"/>
              <a:t>Eliminating some jobs that cause morale problems </a:t>
            </a:r>
          </a:p>
          <a:p>
            <a:pPr lvl="1"/>
            <a:r>
              <a:rPr lang="en-US" dirty="0"/>
              <a:t>Technology acceptance issue</a:t>
            </a:r>
          </a:p>
          <a:p>
            <a:r>
              <a:rPr lang="en-US" dirty="0"/>
              <a:t>Making works feel a loss of control and onset of helplessness</a:t>
            </a:r>
          </a:p>
        </p:txBody>
      </p:sp>
    </p:spTree>
    <p:extLst>
      <p:ext uri="{BB962C8B-B14F-4D97-AF65-F5344CB8AC3E}">
        <p14:creationId xmlns:p14="http://schemas.microsoft.com/office/powerpoint/2010/main" val="3783900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Existing Standards - Others</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EN 1525 (European Standards) Safety of industrial trucks. Driverless trucks and their systems</a:t>
            </a:r>
          </a:p>
          <a:p>
            <a:r>
              <a:rPr lang="en-US" dirty="0"/>
              <a:t>EN1526 Safety of industrial trucks. Additional requirements for automated functions on trucks</a:t>
            </a:r>
          </a:p>
          <a:p>
            <a:r>
              <a:rPr lang="en-US" dirty="0"/>
              <a:t>ISO3691-4 Driverless industrial trucks and their systems (committee draft) </a:t>
            </a:r>
          </a:p>
          <a:p>
            <a:r>
              <a:rPr lang="en-US" dirty="0"/>
              <a:t>ISO 13482:2014 Safety requirements for personal care robots</a:t>
            </a:r>
          </a:p>
          <a:p>
            <a:pPr lvl="1"/>
            <a:r>
              <a:rPr lang="en-US" dirty="0"/>
              <a:t>Type 1.2: Mobile servant robot with manipulator </a:t>
            </a:r>
          </a:p>
          <a:p>
            <a:pPr lvl="1"/>
            <a:r>
              <a:rPr lang="en-US" dirty="0"/>
              <a:t>Specifically excludes industrial robots</a:t>
            </a:r>
          </a:p>
        </p:txBody>
      </p:sp>
    </p:spTree>
    <p:extLst>
      <p:ext uri="{BB962C8B-B14F-4D97-AF65-F5344CB8AC3E}">
        <p14:creationId xmlns:p14="http://schemas.microsoft.com/office/powerpoint/2010/main" val="2347744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Key Issues: Safety Strategies</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Traditional industrial robot safety</a:t>
            </a:r>
          </a:p>
          <a:p>
            <a:pPr lvl="1"/>
            <a:r>
              <a:rPr lang="en-US" dirty="0"/>
              <a:t>Separation of operator from hazards</a:t>
            </a:r>
          </a:p>
          <a:p>
            <a:pPr lvl="1"/>
            <a:r>
              <a:rPr lang="en-US" dirty="0"/>
              <a:t>Fencing, light curtains</a:t>
            </a:r>
          </a:p>
          <a:p>
            <a:r>
              <a:rPr lang="en-US" dirty="0"/>
              <a:t>AGV safety</a:t>
            </a:r>
          </a:p>
          <a:p>
            <a:pPr lvl="1"/>
            <a:r>
              <a:rPr lang="en-US" dirty="0"/>
              <a:t>Well-defined paths</a:t>
            </a:r>
          </a:p>
          <a:p>
            <a:pPr lvl="1"/>
            <a:r>
              <a:rPr lang="en-US" dirty="0"/>
              <a:t>Awareness means</a:t>
            </a:r>
          </a:p>
          <a:p>
            <a:pPr lvl="1"/>
            <a:r>
              <a:rPr lang="en-US" dirty="0"/>
              <a:t>Bumpers, scanners</a:t>
            </a:r>
          </a:p>
          <a:p>
            <a:pPr lvl="1"/>
            <a:r>
              <a:rPr lang="en-US" dirty="0"/>
              <a:t>Training</a:t>
            </a:r>
          </a:p>
        </p:txBody>
      </p:sp>
    </p:spTree>
    <p:extLst>
      <p:ext uri="{BB962C8B-B14F-4D97-AF65-F5344CB8AC3E}">
        <p14:creationId xmlns:p14="http://schemas.microsoft.com/office/powerpoint/2010/main" val="3871628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Key Issues</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Mobility</a:t>
            </a:r>
          </a:p>
          <a:p>
            <a:r>
              <a:rPr lang="en-US" dirty="0"/>
              <a:t>Integrated vs. isolated controllers</a:t>
            </a:r>
          </a:p>
          <a:p>
            <a:r>
              <a:rPr lang="en-US" dirty="0"/>
              <a:t>Requirements</a:t>
            </a:r>
          </a:p>
          <a:p>
            <a:pPr lvl="1"/>
            <a:r>
              <a:rPr lang="en-US" dirty="0"/>
              <a:t>Components</a:t>
            </a:r>
          </a:p>
          <a:p>
            <a:pPr lvl="1"/>
            <a:r>
              <a:rPr lang="en-US" dirty="0"/>
              <a:t>Interfaces</a:t>
            </a:r>
          </a:p>
          <a:p>
            <a:pPr lvl="1"/>
            <a:r>
              <a:rPr lang="en-US" dirty="0"/>
              <a:t>System</a:t>
            </a:r>
          </a:p>
        </p:txBody>
      </p:sp>
    </p:spTree>
    <p:extLst>
      <p:ext uri="{BB962C8B-B14F-4D97-AF65-F5344CB8AC3E}">
        <p14:creationId xmlns:p14="http://schemas.microsoft.com/office/powerpoint/2010/main" val="2862809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Key Questions</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New standard vs. modifications to existing standards</a:t>
            </a:r>
          </a:p>
          <a:p>
            <a:r>
              <a:rPr lang="en-US" dirty="0"/>
              <a:t>Framework for decision</a:t>
            </a:r>
          </a:p>
        </p:txBody>
      </p:sp>
    </p:spTree>
    <p:extLst>
      <p:ext uri="{BB962C8B-B14F-4D97-AF65-F5344CB8AC3E}">
        <p14:creationId xmlns:p14="http://schemas.microsoft.com/office/powerpoint/2010/main" val="3519756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Key Questions: Scope</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What is ‘industrial’?</a:t>
            </a:r>
          </a:p>
          <a:p>
            <a:pPr lvl="1"/>
            <a:r>
              <a:rPr lang="en-US" dirty="0"/>
              <a:t>Manufacturing only?</a:t>
            </a:r>
          </a:p>
          <a:p>
            <a:pPr lvl="1"/>
            <a:r>
              <a:rPr lang="en-US" dirty="0"/>
              <a:t>Distribution?</a:t>
            </a:r>
          </a:p>
          <a:p>
            <a:pPr lvl="1"/>
            <a:r>
              <a:rPr lang="en-US" dirty="0"/>
              <a:t>Commercial?</a:t>
            </a:r>
          </a:p>
          <a:p>
            <a:r>
              <a:rPr lang="en-US" dirty="0"/>
              <a:t>Mobility environment</a:t>
            </a:r>
          </a:p>
          <a:p>
            <a:pPr lvl="1"/>
            <a:r>
              <a:rPr lang="en-US" dirty="0"/>
              <a:t>Airborne</a:t>
            </a:r>
          </a:p>
          <a:p>
            <a:pPr lvl="1"/>
            <a:r>
              <a:rPr lang="en-US" dirty="0"/>
              <a:t>Waterborne (on/under)</a:t>
            </a:r>
          </a:p>
          <a:p>
            <a:pPr lvl="1"/>
            <a:r>
              <a:rPr lang="en-US" dirty="0"/>
              <a:t>Indoor/outdoor</a:t>
            </a:r>
          </a:p>
          <a:p>
            <a:r>
              <a:rPr lang="en-US" dirty="0"/>
              <a:t>Mobility modality: wheels, tracks, legs</a:t>
            </a:r>
          </a:p>
        </p:txBody>
      </p:sp>
    </p:spTree>
    <p:extLst>
      <p:ext uri="{BB962C8B-B14F-4D97-AF65-F5344CB8AC3E}">
        <p14:creationId xmlns:p14="http://schemas.microsoft.com/office/powerpoint/2010/main" val="3132441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Key Questions: HRI</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How to deal with human-robot interaction</a:t>
            </a:r>
          </a:p>
          <a:p>
            <a:r>
              <a:rPr lang="en-US" dirty="0"/>
              <a:t>Trained personnel vs. ‘the public’</a:t>
            </a:r>
          </a:p>
          <a:p>
            <a:pPr lvl="1"/>
            <a:r>
              <a:rPr lang="en-US" dirty="0"/>
              <a:t>Grocery stores</a:t>
            </a:r>
          </a:p>
          <a:p>
            <a:pPr lvl="1"/>
            <a:r>
              <a:rPr lang="en-US" dirty="0"/>
              <a:t>Stockroom vs. stocking shelves</a:t>
            </a:r>
          </a:p>
          <a:p>
            <a:pPr lvl="1"/>
            <a:r>
              <a:rPr lang="en-US" dirty="0"/>
              <a:t>Hospitals</a:t>
            </a:r>
          </a:p>
        </p:txBody>
      </p:sp>
    </p:spTree>
    <p:extLst>
      <p:ext uri="{BB962C8B-B14F-4D97-AF65-F5344CB8AC3E}">
        <p14:creationId xmlns:p14="http://schemas.microsoft.com/office/powerpoint/2010/main" val="87989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Strategies</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Framework for decision on new standard vs. revising related standards</a:t>
            </a:r>
          </a:p>
          <a:p>
            <a:pPr lvl="1"/>
            <a:r>
              <a:rPr lang="en-US" dirty="0"/>
              <a:t>Committee members reviewing related standards</a:t>
            </a:r>
          </a:p>
          <a:p>
            <a:pPr lvl="1"/>
            <a:r>
              <a:rPr lang="en-US" dirty="0"/>
              <a:t>May consider workload of committees responsible for related standards</a:t>
            </a:r>
          </a:p>
          <a:p>
            <a:pPr lvl="1"/>
            <a:r>
              <a:rPr lang="en-US" dirty="0"/>
              <a:t>Related standards: base of people familiar with requirements vs</a:t>
            </a:r>
          </a:p>
          <a:p>
            <a:pPr lvl="1"/>
            <a:r>
              <a:rPr lang="en-US" dirty="0"/>
              <a:t>New standard: on stop shop for requirements</a:t>
            </a:r>
          </a:p>
        </p:txBody>
      </p:sp>
    </p:spTree>
    <p:extLst>
      <p:ext uri="{BB962C8B-B14F-4D97-AF65-F5344CB8AC3E}">
        <p14:creationId xmlns:p14="http://schemas.microsoft.com/office/powerpoint/2010/main" val="22916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Strategies</a:t>
            </a:r>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p:txBody>
          <a:bodyPr/>
          <a:lstStyle/>
          <a:p>
            <a:r>
              <a:rPr lang="en-US" dirty="0"/>
              <a:t>Use profiles, e.g.</a:t>
            </a:r>
          </a:p>
          <a:p>
            <a:pPr lvl="1"/>
            <a:r>
              <a:rPr lang="en-US" dirty="0"/>
              <a:t>Material handling with load/unload</a:t>
            </a:r>
          </a:p>
          <a:p>
            <a:pPr lvl="1"/>
            <a:r>
              <a:rPr lang="en-US" dirty="0"/>
              <a:t>Processing large parts</a:t>
            </a:r>
          </a:p>
          <a:p>
            <a:r>
              <a:rPr lang="en-US" dirty="0"/>
              <a:t>Simultaneous vs. independent motion</a:t>
            </a:r>
          </a:p>
          <a:p>
            <a:pPr lvl="1"/>
            <a:r>
              <a:rPr lang="en-US" dirty="0"/>
              <a:t>Arm only moves when base doesn’t </a:t>
            </a:r>
          </a:p>
          <a:p>
            <a:pPr lvl="1"/>
            <a:r>
              <a:rPr lang="en-US" dirty="0"/>
              <a:t>Coordinated arm/base motion</a:t>
            </a:r>
          </a:p>
        </p:txBody>
      </p:sp>
    </p:spTree>
    <p:extLst>
      <p:ext uri="{BB962C8B-B14F-4D97-AF65-F5344CB8AC3E}">
        <p14:creationId xmlns:p14="http://schemas.microsoft.com/office/powerpoint/2010/main" val="2727895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91107" y="6488668"/>
            <a:ext cx="446568" cy="369332"/>
          </a:xfrm>
          <a:prstGeom prst="rect">
            <a:avLst/>
          </a:prstGeom>
          <a:noFill/>
        </p:spPr>
        <p:txBody>
          <a:bodyPr wrap="square" rtlCol="0">
            <a:spAutoFit/>
          </a:bodyPr>
          <a:lstStyle/>
          <a:p>
            <a:r>
              <a:rPr lang="en-US" dirty="0"/>
              <a:t>37</a:t>
            </a:r>
          </a:p>
        </p:txBody>
      </p:sp>
    </p:spTree>
    <p:extLst>
      <p:ext uri="{BB962C8B-B14F-4D97-AF65-F5344CB8AC3E}">
        <p14:creationId xmlns:p14="http://schemas.microsoft.com/office/powerpoint/2010/main" val="3789336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Occupational Safety Engineering</a:t>
            </a:r>
            <a:br>
              <a:rPr lang="en-US" sz="4000" dirty="0"/>
            </a:br>
            <a:r>
              <a:rPr lang="en-US" sz="4000" dirty="0"/>
              <a:t>	- </a:t>
            </a:r>
            <a:r>
              <a:rPr lang="en-US" sz="3200" dirty="0"/>
              <a:t>OSHA Technical Manual (OTM)</a:t>
            </a:r>
            <a:br>
              <a:rPr lang="en-US" sz="3200" dirty="0"/>
            </a:br>
            <a:r>
              <a:rPr lang="en-US" sz="3200" dirty="0"/>
              <a:t>	- Section IV: Industrial Robots and Robot 		System Safety</a:t>
            </a:r>
            <a:br>
              <a:rPr lang="en-US" dirty="0"/>
            </a:br>
            <a:br>
              <a:rPr lang="en-US" b="1" dirty="0"/>
            </a:br>
            <a:endParaRPr lang="en-US" sz="3200" dirty="0"/>
          </a:p>
        </p:txBody>
      </p:sp>
      <p:sp>
        <p:nvSpPr>
          <p:cNvPr id="5" name="Text Placeholder 4"/>
          <p:cNvSpPr>
            <a:spLocks noGrp="1"/>
          </p:cNvSpPr>
          <p:nvPr>
            <p:ph type="body" sz="half" idx="2"/>
          </p:nvPr>
        </p:nvSpPr>
        <p:spPr>
          <a:xfrm>
            <a:off x="6053850" y="4145466"/>
            <a:ext cx="2902957" cy="774700"/>
          </a:xfrm>
        </p:spPr>
        <p:txBody>
          <a:bodyPr/>
          <a:lstStyle/>
          <a:p>
            <a:pPr>
              <a:spcBef>
                <a:spcPts val="0"/>
              </a:spcBef>
            </a:pPr>
            <a:r>
              <a:rPr lang="en-US" dirty="0"/>
              <a:t>Boyi Hu, Ph.D.</a:t>
            </a:r>
          </a:p>
          <a:p>
            <a:pPr>
              <a:spcBef>
                <a:spcPts val="0"/>
              </a:spcBef>
            </a:pPr>
            <a:r>
              <a:rPr lang="en-US" dirty="0"/>
              <a:t>Assistant Professor </a:t>
            </a:r>
          </a:p>
        </p:txBody>
      </p:sp>
    </p:spTree>
    <p:extLst>
      <p:ext uri="{BB962C8B-B14F-4D97-AF65-F5344CB8AC3E}">
        <p14:creationId xmlns:p14="http://schemas.microsoft.com/office/powerpoint/2010/main" val="822492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Impact of Automation on the Workplace</a:t>
            </a:r>
          </a:p>
        </p:txBody>
      </p:sp>
      <p:sp>
        <p:nvSpPr>
          <p:cNvPr id="3" name="Content Placeholder 2"/>
          <p:cNvSpPr>
            <a:spLocks noGrp="1"/>
          </p:cNvSpPr>
          <p:nvPr>
            <p:ph idx="10"/>
          </p:nvPr>
        </p:nvSpPr>
        <p:spPr>
          <a:xfrm>
            <a:off x="327868" y="2307816"/>
            <a:ext cx="8511332" cy="4407616"/>
          </a:xfrm>
        </p:spPr>
        <p:txBody>
          <a:bodyPr/>
          <a:lstStyle/>
          <a:p>
            <a:r>
              <a:rPr lang="en-US" dirty="0"/>
              <a:t>﻿The main effects of pre-robotics automation have been on a relatively narrow swath of routine, highly structured and repetitive tasks</a:t>
            </a:r>
          </a:p>
          <a:p>
            <a:r>
              <a:rPr lang="en-US" dirty="0"/>
              <a:t>This has been a key reason that labor demand has fallen for jobs in the middle of the skill and wage spectrum, like clerks and factory workers, whereas demand at the bottom (e.g., janitor or home health aide) and top (e.g., physicians) has held up in most advanced countries</a:t>
            </a:r>
          </a:p>
        </p:txBody>
      </p:sp>
    </p:spTree>
    <p:extLst>
      <p:ext uri="{BB962C8B-B14F-4D97-AF65-F5344CB8AC3E}">
        <p14:creationId xmlns:p14="http://schemas.microsoft.com/office/powerpoint/2010/main" val="2075942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Learning Objectives</a:t>
            </a:r>
          </a:p>
        </p:txBody>
      </p:sp>
      <p:sp>
        <p:nvSpPr>
          <p:cNvPr id="3" name="Content Placeholder 2"/>
          <p:cNvSpPr>
            <a:spLocks noGrp="1"/>
          </p:cNvSpPr>
          <p:nvPr>
            <p:ph idx="10"/>
          </p:nvPr>
        </p:nvSpPr>
        <p:spPr>
          <a:xfrm>
            <a:off x="327868" y="2307816"/>
            <a:ext cx="8511332" cy="4407616"/>
          </a:xfrm>
        </p:spPr>
        <p:txBody>
          <a:bodyPr/>
          <a:lstStyle/>
          <a:p>
            <a:r>
              <a:rPr lang="en-US" dirty="0"/>
              <a:t>Introduction</a:t>
            </a:r>
          </a:p>
          <a:p>
            <a:r>
              <a:rPr lang="en-US" dirty="0"/>
              <a:t>Types and Classification of Robots</a:t>
            </a:r>
          </a:p>
          <a:p>
            <a:r>
              <a:rPr lang="en-US" dirty="0"/>
              <a:t>Hazards</a:t>
            </a:r>
          </a:p>
          <a:p>
            <a:r>
              <a:rPr lang="en-US" dirty="0"/>
              <a:t>Investigation Guidelines</a:t>
            </a:r>
          </a:p>
          <a:p>
            <a:r>
              <a:rPr lang="en-US" dirty="0"/>
              <a:t>Control and Safeguarding Personnel</a:t>
            </a:r>
          </a:p>
          <a:p>
            <a:endParaRPr lang="en-US" dirty="0"/>
          </a:p>
        </p:txBody>
      </p:sp>
      <p:sp>
        <p:nvSpPr>
          <p:cNvPr id="4" name="TextBox 3"/>
          <p:cNvSpPr txBox="1"/>
          <p:nvPr/>
        </p:nvSpPr>
        <p:spPr>
          <a:xfrm>
            <a:off x="8591107" y="6488668"/>
            <a:ext cx="446568"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4286526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Introduction</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098827"/>
          </a:xfrm>
        </p:spPr>
        <p:txBody>
          <a:bodyPr/>
          <a:lstStyle/>
          <a:p>
            <a:r>
              <a:rPr lang="en-US" dirty="0"/>
              <a:t>Industrial robots: programmable multifunctional mechanical devices designed to move material, parts, tools, or specialized devices through variable programmed motions to perform a variety of tasks. An industrial robot system includes not only industrial robots but also any devices and/or sensors required for the robot to perform its tasks as well as sequencing or monitoring communication interfaces.</a:t>
            </a:r>
          </a:p>
        </p:txBody>
      </p:sp>
    </p:spTree>
    <p:extLst>
      <p:ext uri="{BB962C8B-B14F-4D97-AF65-F5344CB8AC3E}">
        <p14:creationId xmlns:p14="http://schemas.microsoft.com/office/powerpoint/2010/main" val="1790144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Introduction</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488769"/>
          </a:xfrm>
        </p:spPr>
        <p:txBody>
          <a:bodyPr/>
          <a:lstStyle/>
          <a:p>
            <a:r>
              <a:rPr lang="en-US" dirty="0"/>
              <a:t>Industrial robots: programmable multifunctional mechanical devices designed to move material, parts, tools, or specialized devices through variable programmed motions to perform a variety of tasks. An industrial robot system includes not only industrial robots but also any devices and/or sensors required for the robot to perform its tasks as well as sequencing or monitoring communication interfaces.</a:t>
            </a:r>
          </a:p>
          <a:p>
            <a:r>
              <a:rPr lang="en-US" dirty="0"/>
              <a:t>Used to perform unsafe, hazardous, highly repetitive, and unpleasant tasks – 4D (dangerous, dull, dirty, dump) </a:t>
            </a:r>
          </a:p>
          <a:p>
            <a:r>
              <a:rPr lang="en-US" dirty="0"/>
              <a:t>common definitions (extra readings)</a:t>
            </a:r>
          </a:p>
        </p:txBody>
      </p:sp>
    </p:spTree>
    <p:extLst>
      <p:ext uri="{BB962C8B-B14F-4D97-AF65-F5344CB8AC3E}">
        <p14:creationId xmlns:p14="http://schemas.microsoft.com/office/powerpoint/2010/main" val="1847754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Introduction – Past incidents</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488769"/>
          </a:xfrm>
        </p:spPr>
        <p:txBody>
          <a:bodyPr/>
          <a:lstStyle/>
          <a:p>
            <a:r>
              <a:rPr lang="en-US" dirty="0"/>
              <a:t>Many robot accidents do not occur under normal operating conditions but, instead during programming, program touch-up or refinement, maintenance, repair, testing, setup, or adjustment. </a:t>
            </a:r>
          </a:p>
          <a:p>
            <a:pPr lvl="1"/>
            <a:r>
              <a:rPr lang="en-US" dirty="0"/>
              <a:t>Human within the robot's working envelope where unintended operations could result in injuries.</a:t>
            </a:r>
          </a:p>
        </p:txBody>
      </p:sp>
    </p:spTree>
    <p:extLst>
      <p:ext uri="{BB962C8B-B14F-4D97-AF65-F5344CB8AC3E}">
        <p14:creationId xmlns:p14="http://schemas.microsoft.com/office/powerpoint/2010/main" val="2445178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Introduction – Past incidents</a:t>
            </a:r>
            <a:br>
              <a:rPr lang="en-US" dirty="0"/>
            </a:br>
            <a:endParaRPr lang="en-US" sz="3200"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488769"/>
          </a:xfrm>
        </p:spPr>
        <p:txBody>
          <a:bodyPr/>
          <a:lstStyle/>
          <a:p>
            <a:r>
              <a:rPr lang="en-US" dirty="0"/>
              <a:t>Typical accidents have included the following:</a:t>
            </a:r>
          </a:p>
          <a:p>
            <a:pPr lvl="1"/>
            <a:r>
              <a:rPr lang="en-US" dirty="0"/>
              <a:t>A robot's arm functioned erratically during a programming sequence and struck the operator.</a:t>
            </a:r>
          </a:p>
          <a:p>
            <a:pPr lvl="1"/>
            <a:r>
              <a:rPr lang="en-US" dirty="0"/>
              <a:t>A materials handling robot operator entered a robot's work envelope during operations and was pinned between the back end of the robot and a safety pole.</a:t>
            </a:r>
          </a:p>
          <a:p>
            <a:pPr lvl="1"/>
            <a:r>
              <a:rPr lang="en-US" dirty="0"/>
              <a:t>A fellow employee accidentally tripped the power switch while a maintenance worker was servicing an assembly robot. The robot's arm struck the maintenance worker's hand.</a:t>
            </a:r>
          </a:p>
        </p:txBody>
      </p:sp>
    </p:spTree>
    <p:extLst>
      <p:ext uri="{BB962C8B-B14F-4D97-AF65-F5344CB8AC3E}">
        <p14:creationId xmlns:p14="http://schemas.microsoft.com/office/powerpoint/2010/main" val="3056086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Introduction – </a:t>
            </a:r>
            <a:r>
              <a:rPr lang="en-US" dirty="0"/>
              <a:t>Robot Safeguarding</a:t>
            </a: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2144043"/>
            <a:ext cx="8465150" cy="4488769"/>
          </a:xfrm>
        </p:spPr>
        <p:txBody>
          <a:bodyPr/>
          <a:lstStyle/>
          <a:p>
            <a:r>
              <a:rPr lang="en-US" dirty="0"/>
              <a:t>Based upon a hazard analysis of the robot system's use, programming, and maintenance operations.</a:t>
            </a:r>
          </a:p>
          <a:p>
            <a:pPr lvl="1"/>
            <a:r>
              <a:rPr lang="en-US" dirty="0"/>
              <a:t>Tasks a robot will be programmed to perform </a:t>
            </a:r>
          </a:p>
          <a:p>
            <a:pPr lvl="1"/>
            <a:r>
              <a:rPr lang="en-US" dirty="0"/>
              <a:t>start-up and command or programming procedures</a:t>
            </a:r>
          </a:p>
          <a:p>
            <a:pPr lvl="1"/>
            <a:r>
              <a:rPr lang="en-US" dirty="0"/>
              <a:t>Environmental conditions</a:t>
            </a:r>
          </a:p>
          <a:p>
            <a:pPr lvl="1"/>
            <a:r>
              <a:rPr lang="en-US" dirty="0"/>
              <a:t>Location and installation requirements</a:t>
            </a:r>
          </a:p>
          <a:p>
            <a:pPr lvl="1"/>
            <a:r>
              <a:rPr lang="en-US" dirty="0"/>
              <a:t>Possible human errors, </a:t>
            </a:r>
          </a:p>
          <a:p>
            <a:pPr lvl="1"/>
            <a:r>
              <a:rPr lang="en-US" dirty="0"/>
              <a:t>Scheduled and unscheduled maintenance, </a:t>
            </a:r>
          </a:p>
          <a:p>
            <a:pPr lvl="1"/>
            <a:r>
              <a:rPr lang="en-US" dirty="0"/>
              <a:t>Possible robot and system malfunctions, </a:t>
            </a:r>
          </a:p>
          <a:p>
            <a:pPr lvl="1"/>
            <a:r>
              <a:rPr lang="en-US" dirty="0"/>
              <a:t>Normal mode of operation, and all personnel functions and duties.</a:t>
            </a:r>
          </a:p>
        </p:txBody>
      </p:sp>
    </p:spTree>
    <p:extLst>
      <p:ext uri="{BB962C8B-B14F-4D97-AF65-F5344CB8AC3E}">
        <p14:creationId xmlns:p14="http://schemas.microsoft.com/office/powerpoint/2010/main" val="3148037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Introduction – </a:t>
            </a:r>
            <a:r>
              <a:rPr lang="en-US" dirty="0"/>
              <a:t>Robot Safeguarding</a:t>
            </a: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6"/>
            <a:ext cx="8465150" cy="4488769"/>
          </a:xfrm>
        </p:spPr>
        <p:txBody>
          <a:bodyPr/>
          <a:lstStyle/>
          <a:p>
            <a:r>
              <a:rPr lang="en-US" dirty="0"/>
              <a:t>Protects not only operators but also engineers, programmers, maintenance personnel, and any others who work on or with robot systems and could be exposed to hazards associated with a robot's operation.</a:t>
            </a:r>
          </a:p>
          <a:p>
            <a:r>
              <a:rPr lang="en-US" dirty="0"/>
              <a:t>A combination of safeguarding methods may be used. </a:t>
            </a:r>
          </a:p>
          <a:p>
            <a:r>
              <a:rPr lang="en-US" dirty="0"/>
              <a:t>Redundancy and backup systems are especially recommended, particularly if a robot or robot system is operating in hazardous conditions or handling hazardous materials.</a:t>
            </a:r>
          </a:p>
          <a:p>
            <a:r>
              <a:rPr lang="en-US" dirty="0"/>
              <a:t>The safeguarding devices employed should not themselves constitute or act as a hazard or curtail necessary vision or viewing by attending human operators.</a:t>
            </a:r>
          </a:p>
        </p:txBody>
      </p:sp>
    </p:spTree>
    <p:extLst>
      <p:ext uri="{BB962C8B-B14F-4D97-AF65-F5344CB8AC3E}">
        <p14:creationId xmlns:p14="http://schemas.microsoft.com/office/powerpoint/2010/main" val="246425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and Classification</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1116012"/>
          </a:xfrm>
        </p:spPr>
        <p:txBody>
          <a:bodyPr/>
          <a:lstStyle/>
          <a:p>
            <a:r>
              <a:rPr lang="en-US" dirty="0"/>
              <a:t>Industrial robots are designed and fabricated with different design configurations and a different number of axes or degrees of freedom.</a:t>
            </a:r>
          </a:p>
        </p:txBody>
      </p:sp>
      <p:grpSp>
        <p:nvGrpSpPr>
          <p:cNvPr id="8" name="Group 7">
            <a:extLst>
              <a:ext uri="{FF2B5EF4-FFF2-40B4-BE49-F238E27FC236}">
                <a16:creationId xmlns:a16="http://schemas.microsoft.com/office/drawing/2014/main" id="{11F171E9-599C-9C4B-B760-FE2ED0F504B5}"/>
              </a:ext>
            </a:extLst>
          </p:cNvPr>
          <p:cNvGrpSpPr/>
          <p:nvPr/>
        </p:nvGrpSpPr>
        <p:grpSpPr>
          <a:xfrm>
            <a:off x="1323087" y="3196988"/>
            <a:ext cx="6756388" cy="3558653"/>
            <a:chOff x="743796" y="3306171"/>
            <a:chExt cx="6061098" cy="3101219"/>
          </a:xfrm>
        </p:grpSpPr>
        <p:pic>
          <p:nvPicPr>
            <p:cNvPr id="5" name="Picture 4" descr="A close up of a logo&#10;&#10;Description automatically generated">
              <a:extLst>
                <a:ext uri="{FF2B5EF4-FFF2-40B4-BE49-F238E27FC236}">
                  <a16:creationId xmlns:a16="http://schemas.microsoft.com/office/drawing/2014/main" id="{0E2165D5-4EBD-7E4E-BAD1-E9022E4ECD66}"/>
                </a:ext>
              </a:extLst>
            </p:cNvPr>
            <p:cNvPicPr>
              <a:picLocks noChangeAspect="1"/>
            </p:cNvPicPr>
            <p:nvPr/>
          </p:nvPicPr>
          <p:blipFill rotWithShape="1">
            <a:blip r:embed="rId3"/>
            <a:srcRect b="34117"/>
            <a:stretch/>
          </p:blipFill>
          <p:spPr>
            <a:xfrm>
              <a:off x="743796" y="3306171"/>
              <a:ext cx="3828204" cy="2862618"/>
            </a:xfrm>
            <a:prstGeom prst="rect">
              <a:avLst/>
            </a:prstGeom>
          </p:spPr>
        </p:pic>
        <p:pic>
          <p:nvPicPr>
            <p:cNvPr id="6" name="Picture 5" descr="A close up of a logo&#10;&#10;Description automatically generated">
              <a:extLst>
                <a:ext uri="{FF2B5EF4-FFF2-40B4-BE49-F238E27FC236}">
                  <a16:creationId xmlns:a16="http://schemas.microsoft.com/office/drawing/2014/main" id="{0381E3DB-01D7-8F48-BA5D-26EC7C047FAC}"/>
                </a:ext>
              </a:extLst>
            </p:cNvPr>
            <p:cNvPicPr>
              <a:picLocks noChangeAspect="1"/>
            </p:cNvPicPr>
            <p:nvPr/>
          </p:nvPicPr>
          <p:blipFill rotWithShape="1">
            <a:blip r:embed="rId3"/>
            <a:srcRect t="65883" r="57498"/>
            <a:stretch/>
          </p:blipFill>
          <p:spPr>
            <a:xfrm>
              <a:off x="5177840" y="3446983"/>
              <a:ext cx="1627054" cy="1482391"/>
            </a:xfrm>
            <a:prstGeom prst="rect">
              <a:avLst/>
            </a:prstGeom>
          </p:spPr>
        </p:pic>
        <p:pic>
          <p:nvPicPr>
            <p:cNvPr id="7" name="Picture 6" descr="A close up of a logo&#10;&#10;Description automatically generated">
              <a:extLst>
                <a:ext uri="{FF2B5EF4-FFF2-40B4-BE49-F238E27FC236}">
                  <a16:creationId xmlns:a16="http://schemas.microsoft.com/office/drawing/2014/main" id="{E52511B7-61AD-494D-8313-060E6126F1FD}"/>
                </a:ext>
              </a:extLst>
            </p:cNvPr>
            <p:cNvPicPr>
              <a:picLocks noChangeAspect="1"/>
            </p:cNvPicPr>
            <p:nvPr/>
          </p:nvPicPr>
          <p:blipFill rotWithShape="1">
            <a:blip r:embed="rId3"/>
            <a:srcRect l="54724" t="65883"/>
            <a:stretch/>
          </p:blipFill>
          <p:spPr>
            <a:xfrm>
              <a:off x="5071628" y="4924999"/>
              <a:ext cx="1733266" cy="1482391"/>
            </a:xfrm>
            <a:prstGeom prst="rect">
              <a:avLst/>
            </a:prstGeom>
          </p:spPr>
        </p:pic>
      </p:grpSp>
    </p:spTree>
    <p:extLst>
      <p:ext uri="{BB962C8B-B14F-4D97-AF65-F5344CB8AC3E}">
        <p14:creationId xmlns:p14="http://schemas.microsoft.com/office/powerpoint/2010/main" val="465453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and Classification</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707132"/>
          </a:xfrm>
        </p:spPr>
        <p:txBody>
          <a:bodyPr/>
          <a:lstStyle/>
          <a:p>
            <a:r>
              <a:rPr lang="en-US" dirty="0"/>
              <a:t>Servo and Non-servo</a:t>
            </a:r>
          </a:p>
          <a:p>
            <a:pPr lvl="1"/>
            <a:r>
              <a:rPr lang="en-US" dirty="0"/>
              <a:t>All industrial robots are either servo or non-servo controlled. Servo robots are controlled using sensors that continually monitor the robot‘s axes and associated components for position and velocity. This feedback is compared to pre</a:t>
            </a:r>
            <a:r>
              <a:rPr lang="en-US" altLang="zh-CN" dirty="0"/>
              <a:t>-</a:t>
            </a:r>
            <a:r>
              <a:rPr lang="en-US" dirty="0"/>
              <a:t>taught information which has been programmed and stored in the robot's memory. Non</a:t>
            </a:r>
            <a:r>
              <a:rPr lang="en-US" altLang="zh-CN" dirty="0"/>
              <a:t>-</a:t>
            </a:r>
            <a:r>
              <a:rPr lang="en-US" dirty="0"/>
              <a:t>servo robots do not have the feedback capability, and their axes are controlled through a system of mechanical stops and limit switches.</a:t>
            </a:r>
          </a:p>
        </p:txBody>
      </p:sp>
    </p:spTree>
    <p:extLst>
      <p:ext uri="{BB962C8B-B14F-4D97-AF65-F5344CB8AC3E}">
        <p14:creationId xmlns:p14="http://schemas.microsoft.com/office/powerpoint/2010/main" val="3932507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Type of Path Generated</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707132"/>
          </a:xfrm>
        </p:spPr>
        <p:txBody>
          <a:bodyPr/>
          <a:lstStyle/>
          <a:p>
            <a:r>
              <a:rPr lang="en-US" dirty="0"/>
              <a:t>Point-to-Point Path</a:t>
            </a:r>
          </a:p>
          <a:p>
            <a:pPr lvl="1"/>
            <a:r>
              <a:rPr lang="en-US" dirty="0"/>
              <a:t>Robots programmed and controlled in this manner are programmed to move from one discrete point to another within the robot's working envelope. In the automatic mode of operation, the exact path taken by the robot will vary slightly due to variations in velocity, joint geometries, and point spatial locations. This difference in paths is difficult to predict and therefore can create a potential safety hazard to personnel and equipment.</a:t>
            </a:r>
          </a:p>
        </p:txBody>
      </p:sp>
    </p:spTree>
    <p:extLst>
      <p:ext uri="{BB962C8B-B14F-4D97-AF65-F5344CB8AC3E}">
        <p14:creationId xmlns:p14="http://schemas.microsoft.com/office/powerpoint/2010/main" val="717622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Impact of Automation on the Workplace</a:t>
            </a:r>
          </a:p>
        </p:txBody>
      </p:sp>
      <p:sp>
        <p:nvSpPr>
          <p:cNvPr id="3" name="Content Placeholder 2"/>
          <p:cNvSpPr>
            <a:spLocks noGrp="1"/>
          </p:cNvSpPr>
          <p:nvPr>
            <p:ph idx="10"/>
          </p:nvPr>
        </p:nvSpPr>
        <p:spPr>
          <a:xfrm>
            <a:off x="327868" y="2307816"/>
            <a:ext cx="8511332" cy="4407616"/>
          </a:xfrm>
        </p:spPr>
        <p:txBody>
          <a:bodyPr/>
          <a:lstStyle/>
          <a:p>
            <a:r>
              <a:rPr lang="en-US" dirty="0"/>
              <a:t>Increased levels of stress:</a:t>
            </a:r>
          </a:p>
          <a:p>
            <a:pPr lvl="1"/>
            <a:r>
              <a:rPr lang="en-US" dirty="0"/>
              <a:t>Rapid, continual change -  workers must continually learn and relearn skills with little or no relief</a:t>
            </a:r>
          </a:p>
          <a:p>
            <a:pPr lvl="1"/>
            <a:r>
              <a:rPr lang="en-US" dirty="0"/>
              <a:t>Accompanying feeling of helplessness</a:t>
            </a:r>
          </a:p>
          <a:p>
            <a:r>
              <a:rPr lang="en-US" dirty="0"/>
              <a:t>Workplace stress</a:t>
            </a:r>
          </a:p>
          <a:p>
            <a:pPr lvl="1"/>
            <a:r>
              <a:rPr lang="en-US" dirty="0"/>
              <a:t>Physiological, psychological and social factors</a:t>
            </a:r>
          </a:p>
        </p:txBody>
      </p:sp>
    </p:spTree>
    <p:extLst>
      <p:ext uri="{BB962C8B-B14F-4D97-AF65-F5344CB8AC3E}">
        <p14:creationId xmlns:p14="http://schemas.microsoft.com/office/powerpoint/2010/main" val="2763821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Type of Path Generated</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707132"/>
          </a:xfrm>
        </p:spPr>
        <p:txBody>
          <a:bodyPr/>
          <a:lstStyle/>
          <a:p>
            <a:r>
              <a:rPr lang="en-US" dirty="0"/>
              <a:t>Controlled Path</a:t>
            </a:r>
          </a:p>
          <a:p>
            <a:pPr lvl="1"/>
            <a:r>
              <a:rPr lang="en-US" dirty="0"/>
              <a:t>The path or mode of movement ensures that the end of the robot's arm will follow a predictable (controlled) path and orientation as the robot travels from point to point. The coordinate transformations required for this hardware management are calculated by the robot's control system computer. Observations that result from this type of programming are less likely to present a hazard to personnel and equipment.</a:t>
            </a:r>
          </a:p>
        </p:txBody>
      </p:sp>
    </p:spTree>
    <p:extLst>
      <p:ext uri="{BB962C8B-B14F-4D97-AF65-F5344CB8AC3E}">
        <p14:creationId xmlns:p14="http://schemas.microsoft.com/office/powerpoint/2010/main" val="1972520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Type of Path Generated</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707132"/>
          </a:xfrm>
        </p:spPr>
        <p:txBody>
          <a:bodyPr/>
          <a:lstStyle/>
          <a:p>
            <a:r>
              <a:rPr lang="en-US" dirty="0"/>
              <a:t>Continuous Path</a:t>
            </a:r>
          </a:p>
          <a:p>
            <a:pPr lvl="1"/>
            <a:r>
              <a:rPr lang="en-US" dirty="0"/>
              <a:t>A robot whose path is controlled by storing a large number or close succession of spatial points in memory during a teaching sequence is a continuous path-controlled robot. During this time, and while the robot is being moved, the coordinate points in space of each axis are continually monitored on a fixed time base, e.g., 60 or more times per second, and placed into the control system's computer memory. When the robot is placed in the automatic mode of operation, the program is replayed from memory and a duplicate path is generated.</a:t>
            </a:r>
          </a:p>
        </p:txBody>
      </p:sp>
    </p:spTree>
    <p:extLst>
      <p:ext uri="{BB962C8B-B14F-4D97-AF65-F5344CB8AC3E}">
        <p14:creationId xmlns:p14="http://schemas.microsoft.com/office/powerpoint/2010/main" val="3906479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913054"/>
          </a:xfrm>
        </p:spPr>
        <p:txBody>
          <a:bodyPr/>
          <a:lstStyle/>
          <a:p>
            <a:r>
              <a:rPr lang="en-US" dirty="0"/>
              <a:t>1) The mechanical unit, 2) power source, 3) control system, and 4) tooling</a:t>
            </a:r>
          </a:p>
        </p:txBody>
      </p:sp>
      <p:pic>
        <p:nvPicPr>
          <p:cNvPr id="5" name="Picture 4" descr="A close up of a logo&#10;&#10;Description automatically generated">
            <a:extLst>
              <a:ext uri="{FF2B5EF4-FFF2-40B4-BE49-F238E27FC236}">
                <a16:creationId xmlns:a16="http://schemas.microsoft.com/office/drawing/2014/main" id="{31EDFC21-632B-1044-9B7A-2D7B2C7C9EC2}"/>
              </a:ext>
            </a:extLst>
          </p:cNvPr>
          <p:cNvPicPr>
            <a:picLocks noChangeAspect="1"/>
          </p:cNvPicPr>
          <p:nvPr/>
        </p:nvPicPr>
        <p:blipFill>
          <a:blip r:embed="rId3"/>
          <a:stretch>
            <a:fillRect/>
          </a:stretch>
        </p:blipFill>
        <p:spPr>
          <a:xfrm>
            <a:off x="2763982" y="2492784"/>
            <a:ext cx="3616036" cy="4114800"/>
          </a:xfrm>
          <a:prstGeom prst="rect">
            <a:avLst/>
          </a:prstGeom>
        </p:spPr>
      </p:pic>
    </p:spTree>
    <p:extLst>
      <p:ext uri="{BB962C8B-B14F-4D97-AF65-F5344CB8AC3E}">
        <p14:creationId xmlns:p14="http://schemas.microsoft.com/office/powerpoint/2010/main" val="2389453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Mechanical Unit</a:t>
            </a:r>
          </a:p>
          <a:p>
            <a:pPr lvl="1"/>
            <a:r>
              <a:rPr lang="en-US" dirty="0"/>
              <a:t>The robot's manipulative arm is the mechanical unit. This mechanical unit is also comprised of a fabricated structural frame with provisions for supporting mechanical linkage and joints, guides, actuators (linear or rotary), control valves, and sensors. The physical dimensions, design, and weight-carrying ability depend on application requirements.</a:t>
            </a:r>
          </a:p>
          <a:p>
            <a:endParaRPr lang="en-US" dirty="0"/>
          </a:p>
        </p:txBody>
      </p:sp>
    </p:spTree>
    <p:extLst>
      <p:ext uri="{BB962C8B-B14F-4D97-AF65-F5344CB8AC3E}">
        <p14:creationId xmlns:p14="http://schemas.microsoft.com/office/powerpoint/2010/main" val="2037616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Power Sources</a:t>
            </a:r>
          </a:p>
          <a:p>
            <a:pPr lvl="1"/>
            <a:r>
              <a:rPr lang="en-US" dirty="0"/>
              <a:t>Pneumatic, hydraulic, or electrical power. The robot's drives are usually mechanical combinations powered by these types of energy, and the selection is usually based upon application requirements. </a:t>
            </a:r>
          </a:p>
          <a:p>
            <a:pPr lvl="1"/>
            <a:r>
              <a:rPr lang="en-US" dirty="0"/>
              <a:t>Hydraulic power transmission (high-pressure oil) is usually used for medium to high force or weight applications, or where smoother motion control can be achieved than with pneumatics. Consideration should be given to potential hazards of fires from leaks if petroleum-based oils are used.</a:t>
            </a:r>
          </a:p>
        </p:txBody>
      </p:sp>
    </p:spTree>
    <p:extLst>
      <p:ext uri="{BB962C8B-B14F-4D97-AF65-F5344CB8AC3E}">
        <p14:creationId xmlns:p14="http://schemas.microsoft.com/office/powerpoint/2010/main" val="4262710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Power Sources</a:t>
            </a:r>
          </a:p>
          <a:p>
            <a:pPr lvl="1"/>
            <a:r>
              <a:rPr lang="en-US" dirty="0"/>
              <a:t>Electrically powered robots are the most prevalent in industry. Either AC or DC electrical power is used to supply energy to electromechanical motor-driven actuating mechanisms and their respective control systems. Motion control is much better, and in an emergency an electrically powered robot can be stopped or powered down more safely and faster than those with either pneumatic or hydraulic power.</a:t>
            </a:r>
          </a:p>
        </p:txBody>
      </p:sp>
    </p:spTree>
    <p:extLst>
      <p:ext uri="{BB962C8B-B14F-4D97-AF65-F5344CB8AC3E}">
        <p14:creationId xmlns:p14="http://schemas.microsoft.com/office/powerpoint/2010/main" val="3923936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Control Systems</a:t>
            </a:r>
          </a:p>
          <a:p>
            <a:pPr lvl="1"/>
            <a:r>
              <a:rPr lang="en-US" dirty="0"/>
              <a:t>Either computers or embedded microprocessors are used for practically all control of industrial robots today. The control system performs the necessary sequencing and memory functions for on-line sensing, branching, and integration of other equipment. Programming of the controllers can be done on-line or at remote off-line.</a:t>
            </a:r>
          </a:p>
          <a:p>
            <a:pPr lvl="1"/>
            <a:r>
              <a:rPr lang="en-US" dirty="0"/>
              <a:t>Self-diagnostic capability reduces robot system downtime. Programming of robot controllers and systems has not been standardized by the robotics industry; therefore, the manufacturers use their own proprietary programming languages which require special training of personnel.</a:t>
            </a:r>
          </a:p>
        </p:txBody>
      </p:sp>
    </p:spTree>
    <p:extLst>
      <p:ext uri="{BB962C8B-B14F-4D97-AF65-F5344CB8AC3E}">
        <p14:creationId xmlns:p14="http://schemas.microsoft.com/office/powerpoint/2010/main" val="4006861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A program consists of individual command steps which state either the position or function to be performed, along with other informational data such as speed, dwell or delay times, sample input device, activate output device, execute, etc.</a:t>
            </a:r>
          </a:p>
          <a:p>
            <a:r>
              <a:rPr lang="en-US" dirty="0"/>
              <a:t>It is necessary to establish a physical or geometrical relationship between the robot and other equipment or work to be serviced by the robot. To establish these coordinate points precisely within the robot's working envelope, it is necessary to control the robot manually and physically teach the coordinate points. To do this as well as determine other functional programming information, three different teaching or programming techniques are used: lead-through, walk-through, and off-line.</a:t>
            </a:r>
          </a:p>
        </p:txBody>
      </p:sp>
    </p:spTree>
    <p:extLst>
      <p:ext uri="{BB962C8B-B14F-4D97-AF65-F5344CB8AC3E}">
        <p14:creationId xmlns:p14="http://schemas.microsoft.com/office/powerpoint/2010/main" val="2289329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Lead-Through Programming or Teaching</a:t>
            </a:r>
          </a:p>
          <a:p>
            <a:pPr lvl="1"/>
            <a:r>
              <a:rPr lang="en-US" dirty="0"/>
              <a:t>The teach pendant can be the sole source by which a program is established, or it may be used in conjunction with an additional programming console and/or the robot's controller. </a:t>
            </a:r>
          </a:p>
        </p:txBody>
      </p:sp>
      <p:pic>
        <p:nvPicPr>
          <p:cNvPr id="5" name="Picture 4" descr="A picture containing drawing&#10;&#10;Description automatically generated">
            <a:extLst>
              <a:ext uri="{FF2B5EF4-FFF2-40B4-BE49-F238E27FC236}">
                <a16:creationId xmlns:a16="http://schemas.microsoft.com/office/drawing/2014/main" id="{0FDE95DE-A31D-2342-89CC-722DEECF2650}"/>
              </a:ext>
            </a:extLst>
          </p:cNvPr>
          <p:cNvPicPr>
            <a:picLocks noChangeAspect="1"/>
          </p:cNvPicPr>
          <p:nvPr/>
        </p:nvPicPr>
        <p:blipFill>
          <a:blip r:embed="rId3"/>
          <a:stretch>
            <a:fillRect/>
          </a:stretch>
        </p:blipFill>
        <p:spPr>
          <a:xfrm>
            <a:off x="3621205" y="3692933"/>
            <a:ext cx="2165445" cy="3045157"/>
          </a:xfrm>
          <a:prstGeom prst="rect">
            <a:avLst/>
          </a:prstGeom>
        </p:spPr>
      </p:pic>
    </p:spTree>
    <p:extLst>
      <p:ext uri="{BB962C8B-B14F-4D97-AF65-F5344CB8AC3E}">
        <p14:creationId xmlns:p14="http://schemas.microsoft.com/office/powerpoint/2010/main" val="4168817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Walk-Through Programming or Teaching </a:t>
            </a:r>
          </a:p>
          <a:p>
            <a:pPr lvl="1"/>
            <a:r>
              <a:rPr lang="en-US" dirty="0"/>
              <a:t>A person doing the teaching has physical contact with the robot arm and gains control and walks the robot's arm through the desired positions within the working envelope</a:t>
            </a:r>
          </a:p>
        </p:txBody>
      </p:sp>
      <p:pic>
        <p:nvPicPr>
          <p:cNvPr id="6" name="Picture 5" descr="A picture containing map, text, drawing&#10;&#10;Description automatically generated">
            <a:extLst>
              <a:ext uri="{FF2B5EF4-FFF2-40B4-BE49-F238E27FC236}">
                <a16:creationId xmlns:a16="http://schemas.microsoft.com/office/drawing/2014/main" id="{FC202B0F-39DA-BB4B-8619-5B279FCDBC1F}"/>
              </a:ext>
            </a:extLst>
          </p:cNvPr>
          <p:cNvPicPr>
            <a:picLocks noChangeAspect="1"/>
          </p:cNvPicPr>
          <p:nvPr/>
        </p:nvPicPr>
        <p:blipFill>
          <a:blip r:embed="rId3"/>
          <a:stretch>
            <a:fillRect/>
          </a:stretch>
        </p:blipFill>
        <p:spPr>
          <a:xfrm>
            <a:off x="2354996" y="3851048"/>
            <a:ext cx="4217479" cy="2372332"/>
          </a:xfrm>
          <a:prstGeom prst="rect">
            <a:avLst/>
          </a:prstGeom>
        </p:spPr>
      </p:pic>
    </p:spTree>
    <p:extLst>
      <p:ext uri="{BB962C8B-B14F-4D97-AF65-F5344CB8AC3E}">
        <p14:creationId xmlns:p14="http://schemas.microsoft.com/office/powerpoint/2010/main" val="2894113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1191805"/>
            <a:ext cx="8311165" cy="1116012"/>
          </a:xfrm>
        </p:spPr>
        <p:txBody>
          <a:bodyPr/>
          <a:lstStyle/>
          <a:p>
            <a:r>
              <a:rPr lang="en-US" dirty="0"/>
              <a:t>Are risk factors being changed by Automation?</a:t>
            </a:r>
            <a:endParaRPr lang="en-US" sz="3200" dirty="0"/>
          </a:p>
        </p:txBody>
      </p:sp>
      <p:sp>
        <p:nvSpPr>
          <p:cNvPr id="3" name="Content Placeholder 2"/>
          <p:cNvSpPr>
            <a:spLocks noGrp="1"/>
          </p:cNvSpPr>
          <p:nvPr>
            <p:ph idx="10"/>
          </p:nvPr>
        </p:nvSpPr>
        <p:spPr>
          <a:xfrm>
            <a:off x="327868" y="2307816"/>
            <a:ext cx="8511332" cy="4407616"/>
          </a:xfrm>
        </p:spPr>
        <p:txBody>
          <a:bodyPr/>
          <a:lstStyle/>
          <a:p>
            <a:r>
              <a:rPr lang="en-US" dirty="0"/>
              <a:t>Reduce the number of low-force repetitive movements </a:t>
            </a:r>
          </a:p>
          <a:p>
            <a:pPr lvl="1"/>
            <a:r>
              <a:rPr lang="en-US" dirty="0"/>
              <a:t>Twisting, pinching and flexing – reduce risk of MSDS</a:t>
            </a:r>
          </a:p>
          <a:p>
            <a:pPr lvl="1"/>
            <a:r>
              <a:rPr lang="en-US" dirty="0"/>
              <a:t>Not necessarily the case always</a:t>
            </a:r>
          </a:p>
          <a:p>
            <a:pPr lvl="2"/>
            <a:r>
              <a:rPr lang="en-US" dirty="0"/>
              <a:t>Example: warehouse workers</a:t>
            </a:r>
          </a:p>
          <a:p>
            <a:pPr lvl="3"/>
            <a:r>
              <a:rPr lang="en-US" dirty="0"/>
              <a:t>Traditional: walking 12 miles a day for order picking, 100 items per shift</a:t>
            </a:r>
          </a:p>
          <a:p>
            <a:pPr lvl="3"/>
            <a:r>
              <a:rPr lang="en-US" dirty="0"/>
              <a:t>Amazon smart warehouse: minimal walking distance, 100 items per hour</a:t>
            </a:r>
          </a:p>
        </p:txBody>
      </p:sp>
    </p:spTree>
    <p:extLst>
      <p:ext uri="{BB962C8B-B14F-4D97-AF65-F5344CB8AC3E}">
        <p14:creationId xmlns:p14="http://schemas.microsoft.com/office/powerpoint/2010/main" val="36044462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Off-Line Programming</a:t>
            </a:r>
          </a:p>
          <a:p>
            <a:pPr lvl="1"/>
            <a:r>
              <a:rPr lang="en-US" dirty="0"/>
              <a:t>The programming establishing the required sequence of functional and required positional steps is written on a remote computer console</a:t>
            </a:r>
          </a:p>
        </p:txBody>
      </p:sp>
      <p:pic>
        <p:nvPicPr>
          <p:cNvPr id="5" name="Picture 4" descr="A screenshot of a cell phone&#10;&#10;Description automatically generated">
            <a:extLst>
              <a:ext uri="{FF2B5EF4-FFF2-40B4-BE49-F238E27FC236}">
                <a16:creationId xmlns:a16="http://schemas.microsoft.com/office/drawing/2014/main" id="{F557DB81-FF5B-DC4F-937C-FAFD1740A6B4}"/>
              </a:ext>
            </a:extLst>
          </p:cNvPr>
          <p:cNvPicPr>
            <a:picLocks noChangeAspect="1"/>
          </p:cNvPicPr>
          <p:nvPr/>
        </p:nvPicPr>
        <p:blipFill>
          <a:blip r:embed="rId3"/>
          <a:stretch>
            <a:fillRect/>
          </a:stretch>
        </p:blipFill>
        <p:spPr>
          <a:xfrm>
            <a:off x="3231011" y="3248150"/>
            <a:ext cx="2681978" cy="3514316"/>
          </a:xfrm>
          <a:prstGeom prst="rect">
            <a:avLst/>
          </a:prstGeom>
        </p:spPr>
      </p:pic>
    </p:spTree>
    <p:extLst>
      <p:ext uri="{BB962C8B-B14F-4D97-AF65-F5344CB8AC3E}">
        <p14:creationId xmlns:p14="http://schemas.microsoft.com/office/powerpoint/2010/main" val="40406776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Degrees of Freedom</a:t>
            </a:r>
          </a:p>
          <a:p>
            <a:pPr lvl="1"/>
            <a:r>
              <a:rPr lang="en-US" dirty="0"/>
              <a:t>Regardless of the configuration of a robot, movement along each axis will result in either a rotational or a translational movement. The number of axes of movement (degrees of freedom) and their arrangement, along with their sequence of operation and structure, will permit movement of the robot to any point within its envelope. Robots have three arm movements (up-down, in-out, side-to-side). In addition, they can have as many as three additional wrist movements on the end of the robot's arm: yaw (side to side), pitch (up and down), and rotational (clockwise and counterclockwise).</a:t>
            </a:r>
          </a:p>
        </p:txBody>
      </p:sp>
    </p:spTree>
    <p:extLst>
      <p:ext uri="{BB962C8B-B14F-4D97-AF65-F5344CB8AC3E}">
        <p14:creationId xmlns:p14="http://schemas.microsoft.com/office/powerpoint/2010/main" val="1486907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r>
              <a:rPr lang="en-US" sz="3200" dirty="0"/>
              <a:t> </a:t>
            </a:r>
            <a:r>
              <a:rPr lang="en-US" dirty="0"/>
              <a:t>– Robot Components</a:t>
            </a: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Degrees of Freedom</a:t>
            </a:r>
          </a:p>
          <a:p>
            <a:pPr lvl="1"/>
            <a:r>
              <a:rPr lang="en-US" dirty="0"/>
              <a:t>Regardless of the configuration of a robot, movement along each axis will result in either a rotational or a translational movement. The number of axes of movement (degrees of freedom) and their arrangement, along with their sequence of operation and structure, will permit movement of the robot to any point within its envelope. Robots have three arm movements (up-down, in-out, side-to-side). In addition, they can have as many as three additional wrist movements on the end of the robot's arm: yaw (side to side), pitch (up and down), and rotational (clockwise and counterclockwise).</a:t>
            </a:r>
          </a:p>
        </p:txBody>
      </p:sp>
    </p:spTree>
    <p:extLst>
      <p:ext uri="{BB962C8B-B14F-4D97-AF65-F5344CB8AC3E}">
        <p14:creationId xmlns:p14="http://schemas.microsoft.com/office/powerpoint/2010/main" val="2608367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Hazards</a:t>
            </a: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Robots are capable of high-energy (fast or powerful) movements through a large volume of space. The pattern and initiation of movement of the robot is predictable only if the item being "worked" and the environment are held constant.</a:t>
            </a:r>
          </a:p>
        </p:txBody>
      </p:sp>
      <p:pic>
        <p:nvPicPr>
          <p:cNvPr id="5" name="Picture 4" descr="A close up of a map&#10;&#10;Description automatically generated">
            <a:extLst>
              <a:ext uri="{FF2B5EF4-FFF2-40B4-BE49-F238E27FC236}">
                <a16:creationId xmlns:a16="http://schemas.microsoft.com/office/drawing/2014/main" id="{064245AB-54DF-CA40-B43F-441A0CC4CC1E}"/>
              </a:ext>
            </a:extLst>
          </p:cNvPr>
          <p:cNvPicPr>
            <a:picLocks noChangeAspect="1"/>
          </p:cNvPicPr>
          <p:nvPr/>
        </p:nvPicPr>
        <p:blipFill>
          <a:blip r:embed="rId3"/>
          <a:stretch>
            <a:fillRect/>
          </a:stretch>
        </p:blipFill>
        <p:spPr>
          <a:xfrm>
            <a:off x="2337619" y="3429000"/>
            <a:ext cx="4468761" cy="3429000"/>
          </a:xfrm>
          <a:prstGeom prst="rect">
            <a:avLst/>
          </a:prstGeom>
        </p:spPr>
      </p:pic>
    </p:spTree>
    <p:extLst>
      <p:ext uri="{BB962C8B-B14F-4D97-AF65-F5344CB8AC3E}">
        <p14:creationId xmlns:p14="http://schemas.microsoft.com/office/powerpoint/2010/main" val="1141335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Hazards -  Type of Accidents</a:t>
            </a: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Some maintenance and programming personnel may be required to be within the restricted envelope while power is available to actuators. </a:t>
            </a:r>
          </a:p>
          <a:p>
            <a:r>
              <a:rPr lang="en-US" dirty="0"/>
              <a:t>The restricted envelope of the robot can overlap a portion of the restricted envelope of other robots or work zones of other industrial machines and related equipment. </a:t>
            </a:r>
          </a:p>
          <a:p>
            <a:r>
              <a:rPr lang="en-US" dirty="0"/>
              <a:t>Thus, a worker can be hit by one robot while working on another, trapped between them or peripheral equipment, or hit by flying objects released by the gripper.</a:t>
            </a:r>
          </a:p>
        </p:txBody>
      </p:sp>
    </p:spTree>
    <p:extLst>
      <p:ext uri="{BB962C8B-B14F-4D97-AF65-F5344CB8AC3E}">
        <p14:creationId xmlns:p14="http://schemas.microsoft.com/office/powerpoint/2010/main" val="223375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Hazards - Type of Accidents</a:t>
            </a: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749811"/>
            <a:ext cx="8465150" cy="4557006"/>
          </a:xfrm>
        </p:spPr>
        <p:txBody>
          <a:bodyPr/>
          <a:lstStyle/>
          <a:p>
            <a:r>
              <a:rPr lang="en-US" dirty="0"/>
              <a:t>Types of Accidents</a:t>
            </a:r>
          </a:p>
          <a:p>
            <a:pPr lvl="1"/>
            <a:r>
              <a:rPr lang="en-US" dirty="0"/>
              <a:t>Impact or Collision Accidents: unpredicted movements, component malfunctions, or unpredicted program changes</a:t>
            </a:r>
          </a:p>
          <a:p>
            <a:pPr lvl="1"/>
            <a:r>
              <a:rPr lang="en-US" dirty="0"/>
              <a:t>Crushing and Trapping Accidents: a worker's limb or other body part can be trapped between a robot's arm and other peripheral equipment</a:t>
            </a:r>
          </a:p>
          <a:p>
            <a:pPr lvl="1"/>
            <a:r>
              <a:rPr lang="en-US" dirty="0"/>
              <a:t>Mechanical Part Accidents: the breakdown of the robot's drive components, tooling or end-effector, peripheral equipment, or its power source is a mechanical accident</a:t>
            </a:r>
          </a:p>
          <a:p>
            <a:pPr lvl="1"/>
            <a:r>
              <a:rPr lang="en-US" dirty="0"/>
              <a:t>Other Accidents</a:t>
            </a:r>
          </a:p>
          <a:p>
            <a:pPr lvl="2"/>
            <a:r>
              <a:rPr lang="en-US" dirty="0"/>
              <a:t>Equipment that supplies robot power and control</a:t>
            </a:r>
          </a:p>
          <a:p>
            <a:pPr lvl="2"/>
            <a:r>
              <a:rPr lang="en-US" dirty="0"/>
              <a:t>Ruptured hydraulic lines, arc flash, metal spatter, dust, etc. </a:t>
            </a:r>
          </a:p>
          <a:p>
            <a:pPr lvl="2"/>
            <a:endParaRPr lang="en-US" dirty="0"/>
          </a:p>
        </p:txBody>
      </p:sp>
    </p:spTree>
    <p:extLst>
      <p:ext uri="{BB962C8B-B14F-4D97-AF65-F5344CB8AC3E}">
        <p14:creationId xmlns:p14="http://schemas.microsoft.com/office/powerpoint/2010/main" val="67105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Hazards - Sources of Hazards</a:t>
            </a: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Human Errors</a:t>
            </a:r>
          </a:p>
          <a:p>
            <a:pPr lvl="1"/>
            <a:r>
              <a:rPr lang="en-US" dirty="0"/>
              <a:t>Inherent prior programming </a:t>
            </a:r>
          </a:p>
          <a:p>
            <a:pPr lvl="1"/>
            <a:r>
              <a:rPr lang="en-US" dirty="0"/>
              <a:t>Interfacing activated peripheral equipment</a:t>
            </a:r>
          </a:p>
          <a:p>
            <a:pPr lvl="1"/>
            <a:r>
              <a:rPr lang="en-US" dirty="0"/>
              <a:t>Connecting live input-output sensors to the microprocessor or a peripheral </a:t>
            </a:r>
          </a:p>
          <a:p>
            <a:pPr lvl="1"/>
            <a:r>
              <a:rPr lang="en-US" dirty="0"/>
              <a:t>The incorrect activation of the "teach pendant" or control panel is a frequent human error. </a:t>
            </a:r>
          </a:p>
          <a:p>
            <a:pPr lvl="1"/>
            <a:r>
              <a:rPr lang="en-US" b="1" i="1" dirty="0"/>
              <a:t>Over familiarity with the robot's redundant motions</a:t>
            </a:r>
            <a:r>
              <a:rPr lang="en-US" b="1" dirty="0"/>
              <a:t> </a:t>
            </a:r>
          </a:p>
        </p:txBody>
      </p:sp>
    </p:spTree>
    <p:extLst>
      <p:ext uri="{BB962C8B-B14F-4D97-AF65-F5344CB8AC3E}">
        <p14:creationId xmlns:p14="http://schemas.microsoft.com/office/powerpoint/2010/main" val="3903534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Hazards - Sources of Hazards</a:t>
            </a: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Control Errors</a:t>
            </a:r>
          </a:p>
          <a:p>
            <a:pPr lvl="1"/>
            <a:r>
              <a:rPr lang="en-US" dirty="0"/>
              <a:t>Errors in software, electromagnetic interference, and radio frequency interference</a:t>
            </a:r>
          </a:p>
          <a:p>
            <a:pPr lvl="1"/>
            <a:r>
              <a:rPr lang="en-US" dirty="0"/>
              <a:t>Faults in the hydraulic, pneumatic, or electrical sub-controls associated with the robot or robot system</a:t>
            </a:r>
          </a:p>
          <a:p>
            <a:r>
              <a:rPr lang="en-US" dirty="0"/>
              <a:t>Unauthorized Access</a:t>
            </a:r>
          </a:p>
          <a:p>
            <a:pPr lvl="1"/>
            <a:r>
              <a:rPr lang="en-US" dirty="0"/>
              <a:t>Entry into a robot's safeguarded area is hazardous because the person involved may not be familiar with the safeguards in place or their activation status</a:t>
            </a:r>
          </a:p>
        </p:txBody>
      </p:sp>
    </p:spTree>
    <p:extLst>
      <p:ext uri="{BB962C8B-B14F-4D97-AF65-F5344CB8AC3E}">
        <p14:creationId xmlns:p14="http://schemas.microsoft.com/office/powerpoint/2010/main" val="1605613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Hazards - Sources of Hazards</a:t>
            </a: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Mechanical Failures</a:t>
            </a:r>
          </a:p>
          <a:p>
            <a:pPr lvl="1"/>
            <a:r>
              <a:rPr lang="en-US" dirty="0"/>
              <a:t>Operating programs may not account for cumulative mechanical part failure, and faulty or unexpected operation may occur</a:t>
            </a:r>
          </a:p>
          <a:p>
            <a:r>
              <a:rPr lang="en-US" dirty="0"/>
              <a:t>Environmental Sources</a:t>
            </a:r>
          </a:p>
          <a:p>
            <a:pPr lvl="1"/>
            <a:r>
              <a:rPr lang="en-US" dirty="0"/>
              <a:t>Electromagnetic or radio-frequency interference</a:t>
            </a:r>
          </a:p>
          <a:p>
            <a:pPr lvl="1"/>
            <a:r>
              <a:rPr lang="en-US" dirty="0"/>
              <a:t>Solutions to environmental hazards should be documented prior to equipment start-up</a:t>
            </a:r>
          </a:p>
          <a:p>
            <a:endParaRPr lang="en-US" dirty="0"/>
          </a:p>
        </p:txBody>
      </p:sp>
    </p:spTree>
    <p:extLst>
      <p:ext uri="{BB962C8B-B14F-4D97-AF65-F5344CB8AC3E}">
        <p14:creationId xmlns:p14="http://schemas.microsoft.com/office/powerpoint/2010/main" val="25315722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Hazards - Sources of Hazards</a:t>
            </a: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Power Systems</a:t>
            </a:r>
          </a:p>
          <a:p>
            <a:pPr lvl="1"/>
            <a:r>
              <a:rPr lang="en-US" dirty="0"/>
              <a:t>Pneumatic, hydraulic, or electrical power sources </a:t>
            </a:r>
          </a:p>
          <a:p>
            <a:pPr lvl="1"/>
            <a:r>
              <a:rPr lang="en-US" dirty="0"/>
              <a:t>Fire risks are increased by electrical overloads or by use of flammable hydraulic oil </a:t>
            </a:r>
          </a:p>
          <a:p>
            <a:pPr lvl="1"/>
            <a:r>
              <a:rPr lang="en-US" dirty="0"/>
              <a:t>Electrical shock and release of stored energy</a:t>
            </a:r>
          </a:p>
          <a:p>
            <a:r>
              <a:rPr lang="en-US" dirty="0"/>
              <a:t>Improper Installation</a:t>
            </a:r>
          </a:p>
          <a:p>
            <a:pPr lvl="1"/>
            <a:r>
              <a:rPr lang="en-US" dirty="0"/>
              <a:t>The design, requirements, and layout of equipment, utilities, and facilities of a robot or robot system, if inadequately done, can lead to inherent hazards</a:t>
            </a:r>
          </a:p>
        </p:txBody>
      </p:sp>
    </p:spTree>
    <p:extLst>
      <p:ext uri="{BB962C8B-B14F-4D97-AF65-F5344CB8AC3E}">
        <p14:creationId xmlns:p14="http://schemas.microsoft.com/office/powerpoint/2010/main" val="2381121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Examples</a:t>
            </a:r>
          </a:p>
        </p:txBody>
      </p:sp>
      <p:pic>
        <p:nvPicPr>
          <p:cNvPr id="6" name="Content Placeholder 5" descr="A picture containing indoor, sitting, table, small&#10;&#10;Description automatically generated">
            <a:extLst>
              <a:ext uri="{FF2B5EF4-FFF2-40B4-BE49-F238E27FC236}">
                <a16:creationId xmlns:a16="http://schemas.microsoft.com/office/drawing/2014/main" id="{E096946E-59F2-6D42-91E7-B0D3762A1B2D}"/>
              </a:ext>
            </a:extLst>
          </p:cNvPr>
          <p:cNvPicPr>
            <a:picLocks noGrp="1" noChangeAspect="1"/>
          </p:cNvPicPr>
          <p:nvPr>
            <p:ph idx="10"/>
          </p:nvPr>
        </p:nvPicPr>
        <p:blipFill>
          <a:blip r:embed="rId3"/>
          <a:stretch>
            <a:fillRect/>
          </a:stretch>
        </p:blipFill>
        <p:spPr>
          <a:xfrm>
            <a:off x="948511" y="1749811"/>
            <a:ext cx="3404526" cy="2550300"/>
          </a:xfrm>
        </p:spPr>
      </p:pic>
      <p:pic>
        <p:nvPicPr>
          <p:cNvPr id="8" name="Picture 7" descr="A picture containing building, indoor, person, standing&#10;&#10;Description automatically generated">
            <a:extLst>
              <a:ext uri="{FF2B5EF4-FFF2-40B4-BE49-F238E27FC236}">
                <a16:creationId xmlns:a16="http://schemas.microsoft.com/office/drawing/2014/main" id="{349574E4-87E5-E84D-AA35-41CCD3616F09}"/>
              </a:ext>
            </a:extLst>
          </p:cNvPr>
          <p:cNvPicPr>
            <a:picLocks noChangeAspect="1"/>
          </p:cNvPicPr>
          <p:nvPr/>
        </p:nvPicPr>
        <p:blipFill>
          <a:blip r:embed="rId4"/>
          <a:stretch>
            <a:fillRect/>
          </a:stretch>
        </p:blipFill>
        <p:spPr>
          <a:xfrm>
            <a:off x="1404710" y="4528291"/>
            <a:ext cx="2948327" cy="2216959"/>
          </a:xfrm>
          <a:prstGeom prst="rect">
            <a:avLst/>
          </a:prstGeom>
        </p:spPr>
      </p:pic>
      <p:pic>
        <p:nvPicPr>
          <p:cNvPr id="11" name="Picture 10" descr="A picture containing indoor, ceiling, building, sitting&#10;&#10;Description automatically generated">
            <a:extLst>
              <a:ext uri="{FF2B5EF4-FFF2-40B4-BE49-F238E27FC236}">
                <a16:creationId xmlns:a16="http://schemas.microsoft.com/office/drawing/2014/main" id="{F93DF709-E76B-9845-8BE5-960DDE52DE10}"/>
              </a:ext>
            </a:extLst>
          </p:cNvPr>
          <p:cNvPicPr>
            <a:picLocks noChangeAspect="1"/>
          </p:cNvPicPr>
          <p:nvPr/>
        </p:nvPicPr>
        <p:blipFill>
          <a:blip r:embed="rId5"/>
          <a:stretch>
            <a:fillRect/>
          </a:stretch>
        </p:blipFill>
        <p:spPr>
          <a:xfrm>
            <a:off x="4437152" y="2734639"/>
            <a:ext cx="4320188" cy="2931556"/>
          </a:xfrm>
          <a:prstGeom prst="rect">
            <a:avLst/>
          </a:prstGeom>
        </p:spPr>
      </p:pic>
    </p:spTree>
    <p:extLst>
      <p:ext uri="{BB962C8B-B14F-4D97-AF65-F5344CB8AC3E}">
        <p14:creationId xmlns:p14="http://schemas.microsoft.com/office/powerpoint/2010/main" val="4261441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Investigation Guidelines</a:t>
            </a: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Manufactured, Remanufactured, and Rebuilt Robots</a:t>
            </a:r>
          </a:p>
          <a:p>
            <a:pPr lvl="1"/>
            <a:r>
              <a:rPr lang="en-US" dirty="0"/>
              <a:t>All robots should meet minimum design requirements</a:t>
            </a:r>
          </a:p>
          <a:p>
            <a:pPr lvl="1"/>
            <a:r>
              <a:rPr lang="en-US" dirty="0"/>
              <a:t>If older or obsolete robots are rebuilt or remanufactured, they should be upgraded</a:t>
            </a:r>
          </a:p>
          <a:p>
            <a:pPr lvl="1"/>
            <a:r>
              <a:rPr lang="en-US" dirty="0"/>
              <a:t>Every robot should be designed, manufactured, remanufactured, or rebuilt with safe design and manufacturing considerations. It is recommended that they comply with Section 4 of the ANSI/RIA R15.06-1992 standard for </a:t>
            </a:r>
            <a:r>
              <a:rPr lang="en-US" i="1" dirty="0"/>
              <a:t>Manufacturing, Remanufacture, and Rebuild of Robots.</a:t>
            </a:r>
            <a:endParaRPr lang="en-US" dirty="0"/>
          </a:p>
        </p:txBody>
      </p:sp>
    </p:spTree>
    <p:extLst>
      <p:ext uri="{BB962C8B-B14F-4D97-AF65-F5344CB8AC3E}">
        <p14:creationId xmlns:p14="http://schemas.microsoft.com/office/powerpoint/2010/main" val="27253374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Investigation Guidelines</a:t>
            </a: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557006"/>
          </a:xfrm>
        </p:spPr>
        <p:txBody>
          <a:bodyPr/>
          <a:lstStyle/>
          <a:p>
            <a:r>
              <a:rPr lang="en-US" dirty="0"/>
              <a:t>Installation</a:t>
            </a:r>
          </a:p>
          <a:p>
            <a:pPr lvl="1"/>
            <a:r>
              <a:rPr lang="en-US" dirty="0"/>
              <a:t>A robot or robot system should be installed by the users in accordance with the manufacturer's recommendations and in conformance to acceptable industry standards</a:t>
            </a:r>
          </a:p>
          <a:p>
            <a:pPr lvl="2"/>
            <a:r>
              <a:rPr lang="en-US" dirty="0"/>
              <a:t>Installation specifications</a:t>
            </a:r>
          </a:p>
          <a:p>
            <a:pPr lvl="2"/>
            <a:r>
              <a:rPr lang="en-US" dirty="0"/>
              <a:t>Physical facilities</a:t>
            </a:r>
          </a:p>
          <a:p>
            <a:pPr lvl="2"/>
            <a:r>
              <a:rPr lang="en-US" dirty="0"/>
              <a:t>Electrical facilities</a:t>
            </a:r>
          </a:p>
          <a:p>
            <a:pPr lvl="2"/>
            <a:r>
              <a:rPr lang="en-US" dirty="0"/>
              <a:t>Action of peripheral equipment integrated with the robot</a:t>
            </a:r>
          </a:p>
          <a:p>
            <a:pPr lvl="2"/>
            <a:r>
              <a:rPr lang="en-US" dirty="0"/>
              <a:t>Identification requirements</a:t>
            </a:r>
          </a:p>
          <a:p>
            <a:pPr lvl="2"/>
            <a:r>
              <a:rPr lang="en-US" dirty="0"/>
              <a:t>Control and emergency stop requirements</a:t>
            </a:r>
          </a:p>
          <a:p>
            <a:pPr lvl="2"/>
            <a:r>
              <a:rPr lang="en-US" dirty="0"/>
              <a:t>Special robot operating procedures or conditions</a:t>
            </a:r>
          </a:p>
        </p:txBody>
      </p:sp>
    </p:spTree>
    <p:extLst>
      <p:ext uri="{BB962C8B-B14F-4D97-AF65-F5344CB8AC3E}">
        <p14:creationId xmlns:p14="http://schemas.microsoft.com/office/powerpoint/2010/main" val="31734840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and Safeguarding Personnel</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Risk Assessment</a:t>
            </a:r>
          </a:p>
          <a:p>
            <a:pPr lvl="1"/>
            <a:r>
              <a:rPr lang="en-US" dirty="0"/>
              <a:t>At each stage of development of the robot and robot system a risk assessment should be performed</a:t>
            </a:r>
          </a:p>
          <a:p>
            <a:pPr lvl="1"/>
            <a:r>
              <a:rPr lang="en-US" dirty="0"/>
              <a:t>The risk assessments for each stage of development should be documented for future reference</a:t>
            </a:r>
          </a:p>
          <a:p>
            <a:r>
              <a:rPr lang="en-US" dirty="0"/>
              <a:t>Safeguarding Devices</a:t>
            </a:r>
          </a:p>
          <a:p>
            <a:pPr lvl="1"/>
            <a:r>
              <a:rPr lang="en-US" dirty="0"/>
              <a:t>Mechanical limiting devices</a:t>
            </a:r>
          </a:p>
          <a:p>
            <a:pPr lvl="1"/>
            <a:r>
              <a:rPr lang="en-US" dirty="0"/>
              <a:t>Nonmechanical limiting devices</a:t>
            </a:r>
          </a:p>
          <a:p>
            <a:pPr lvl="1"/>
            <a:r>
              <a:rPr lang="en-US" dirty="0"/>
              <a:t>Presence-sensing safeguarding devices</a:t>
            </a:r>
          </a:p>
          <a:p>
            <a:pPr lvl="1"/>
            <a:r>
              <a:rPr lang="en-US" dirty="0"/>
              <a:t>Fixed barriers (which prevent contact with moving parts)</a:t>
            </a:r>
          </a:p>
          <a:p>
            <a:pPr lvl="1"/>
            <a:r>
              <a:rPr lang="en-US" dirty="0"/>
              <a:t>Interlocked barrier guards</a:t>
            </a:r>
          </a:p>
        </p:txBody>
      </p:sp>
    </p:spTree>
    <p:extLst>
      <p:ext uri="{BB962C8B-B14F-4D97-AF65-F5344CB8AC3E}">
        <p14:creationId xmlns:p14="http://schemas.microsoft.com/office/powerpoint/2010/main" val="30097920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and Safeguarding Personnel</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Awareness Devices</a:t>
            </a:r>
          </a:p>
          <a:p>
            <a:pPr lvl="1"/>
            <a:r>
              <a:rPr lang="en-US" dirty="0"/>
              <a:t>Chain or rope barriers with supporting stanchions or flashing lights, signs, whistles, and horns</a:t>
            </a:r>
          </a:p>
          <a:p>
            <a:r>
              <a:rPr lang="en-US" dirty="0"/>
              <a:t>Safeguarding the Teacher</a:t>
            </a:r>
          </a:p>
          <a:p>
            <a:pPr lvl="1"/>
            <a:r>
              <a:rPr lang="en-US" dirty="0"/>
              <a:t>Special consideration must be given to the teacher or person who is programming the robot</a:t>
            </a:r>
          </a:p>
          <a:p>
            <a:pPr lvl="1"/>
            <a:r>
              <a:rPr lang="en-US" dirty="0"/>
              <a:t>During the teach mode of operation, the person performing the teaching has control of the robot and associated equipment and should be familiar with the operations to be programmed</a:t>
            </a:r>
          </a:p>
          <a:p>
            <a:pPr lvl="1"/>
            <a:r>
              <a:rPr lang="en-US" dirty="0"/>
              <a:t>ANSI/RIA R15.06-1992</a:t>
            </a:r>
          </a:p>
        </p:txBody>
      </p:sp>
    </p:spTree>
    <p:extLst>
      <p:ext uri="{BB962C8B-B14F-4D97-AF65-F5344CB8AC3E}">
        <p14:creationId xmlns:p14="http://schemas.microsoft.com/office/powerpoint/2010/main" val="41506695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and Safeguarding Personnel</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Operator Safeguards</a:t>
            </a:r>
          </a:p>
          <a:p>
            <a:pPr lvl="1"/>
            <a:r>
              <a:rPr lang="en-US" dirty="0"/>
              <a:t>The system operator should be protected from all hazards during operations performed by the robot. When the robot is operating automatically, all safeguarding devices should be activated, and at no time should any part of the operator's body be within the robot's safeguarded area</a:t>
            </a:r>
          </a:p>
          <a:p>
            <a:pPr lvl="1"/>
            <a:r>
              <a:rPr lang="en-US" dirty="0"/>
              <a:t>For additional operator safeguarding suggestions, see the ANSI/RIA R15.06-1992 standard, Section 6.6</a:t>
            </a:r>
          </a:p>
          <a:p>
            <a:pPr lvl="1"/>
            <a:endParaRPr lang="en-US" dirty="0"/>
          </a:p>
        </p:txBody>
      </p:sp>
    </p:spTree>
    <p:extLst>
      <p:ext uri="{BB962C8B-B14F-4D97-AF65-F5344CB8AC3E}">
        <p14:creationId xmlns:p14="http://schemas.microsoft.com/office/powerpoint/2010/main" val="385116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and Safeguarding Personnel</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Attended Continuous Operation</a:t>
            </a:r>
          </a:p>
          <a:p>
            <a:pPr lvl="1"/>
            <a:r>
              <a:rPr lang="en-US" dirty="0"/>
              <a:t>When a person is permitted to be in or near the robots restricted envelope to evaluate or check the robots motion or other operations, all continuous operation safeguards must be in force. During this operation, the robot should be at slow speed, and the operator would have the robot in the teach mode and be fully in control of all operations</a:t>
            </a:r>
          </a:p>
          <a:p>
            <a:pPr lvl="1"/>
            <a:r>
              <a:rPr lang="en-US" dirty="0"/>
              <a:t>Other safeguarding requirements are suggested in the ANSI/RIA R15.06-1992 standard, Section 6.7</a:t>
            </a:r>
          </a:p>
        </p:txBody>
      </p:sp>
    </p:spTree>
    <p:extLst>
      <p:ext uri="{BB962C8B-B14F-4D97-AF65-F5344CB8AC3E}">
        <p14:creationId xmlns:p14="http://schemas.microsoft.com/office/powerpoint/2010/main" val="21509812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and Safeguarding Personnel</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Maintenance and Repair Personnel</a:t>
            </a:r>
          </a:p>
          <a:p>
            <a:pPr lvl="1"/>
            <a:r>
              <a:rPr lang="en-US" dirty="0"/>
              <a:t>Safeguarding maintenance and repair personnel is very difficult because their job functions are so varied</a:t>
            </a:r>
          </a:p>
          <a:p>
            <a:pPr lvl="1"/>
            <a:r>
              <a:rPr lang="en-US" dirty="0"/>
              <a:t>Troubleshooting faults or problems with the robot, controller, tooling, or other associated equipment is just part of their job</a:t>
            </a:r>
          </a:p>
          <a:p>
            <a:pPr lvl="1"/>
            <a:r>
              <a:rPr lang="en-US" dirty="0"/>
              <a:t>While maintenance and repair is being performed, the robot should be placed in the manual or teach mode, and the maintenance personnel perform their work within the safeguarded area and within the robots restricted envelope</a:t>
            </a:r>
          </a:p>
          <a:p>
            <a:pPr lvl="1"/>
            <a:r>
              <a:rPr lang="en-US" dirty="0"/>
              <a:t>ANSI/RIA R15.06-1992 standard, Section 6.8</a:t>
            </a:r>
          </a:p>
        </p:txBody>
      </p:sp>
    </p:spTree>
    <p:extLst>
      <p:ext uri="{BB962C8B-B14F-4D97-AF65-F5344CB8AC3E}">
        <p14:creationId xmlns:p14="http://schemas.microsoft.com/office/powerpoint/2010/main" val="3300061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and Safeguarding Personnel</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Maintenance</a:t>
            </a:r>
          </a:p>
          <a:p>
            <a:pPr lvl="1"/>
            <a:r>
              <a:rPr lang="en-US" dirty="0"/>
              <a:t>Maintenance should occur during the regular and periodic inspection program for a robot or robot system</a:t>
            </a:r>
          </a:p>
          <a:p>
            <a:pPr lvl="1"/>
            <a:r>
              <a:rPr lang="en-US" dirty="0"/>
              <a:t>An inspection program should include, but not be limited to, the recommendations of the robot manufacturer and manufacturer of other associated robot system equipment such as conveyor mechanisms, parts feeders, tooling, gages, sensors, and the like</a:t>
            </a:r>
          </a:p>
          <a:p>
            <a:pPr lvl="1"/>
            <a:r>
              <a:rPr lang="en-US" dirty="0"/>
              <a:t>It is recommended that periodic maintenance and inspections be documented along with the identity of personnel performing these tasks</a:t>
            </a:r>
          </a:p>
        </p:txBody>
      </p:sp>
    </p:spTree>
    <p:extLst>
      <p:ext uri="{BB962C8B-B14F-4D97-AF65-F5344CB8AC3E}">
        <p14:creationId xmlns:p14="http://schemas.microsoft.com/office/powerpoint/2010/main" val="3558384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and Safeguarding Personnel</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Safety Training</a:t>
            </a:r>
          </a:p>
          <a:p>
            <a:pPr lvl="1"/>
            <a:r>
              <a:rPr lang="en-US" dirty="0"/>
              <a:t>Personnel who program, operate, maintain, or repair robots or robot systems should receive adequate safety training, and they should be able to demonstrate their competence to perform their jobs safely. Employers can refer to OSHA's publication 2254 (Revised), "Training Requirements in OSHA Standards and Training Guidelines."</a:t>
            </a:r>
          </a:p>
        </p:txBody>
      </p:sp>
    </p:spTree>
    <p:extLst>
      <p:ext uri="{BB962C8B-B14F-4D97-AF65-F5344CB8AC3E}">
        <p14:creationId xmlns:p14="http://schemas.microsoft.com/office/powerpoint/2010/main" val="780904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and Safeguarding Personnel</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General Requirements</a:t>
            </a:r>
          </a:p>
          <a:p>
            <a:pPr lvl="1"/>
            <a:r>
              <a:rPr lang="en-US" dirty="0"/>
              <a:t>The following sections of the ANSI/RIA R15.06-1992 must also be considered:</a:t>
            </a:r>
          </a:p>
          <a:p>
            <a:pPr lvl="2"/>
            <a:r>
              <a:rPr lang="en-US" dirty="0"/>
              <a:t>Section 6 - Safeguarding Personnel</a:t>
            </a:r>
          </a:p>
          <a:p>
            <a:pPr lvl="2"/>
            <a:r>
              <a:rPr lang="en-US" dirty="0"/>
              <a:t>Section 7 - Maintenance of Robots and Robot Systems</a:t>
            </a:r>
          </a:p>
          <a:p>
            <a:pPr lvl="2"/>
            <a:r>
              <a:rPr lang="en-US" dirty="0"/>
              <a:t>Section 8 - Testing and Start-up of Robots and Robot Systems</a:t>
            </a:r>
          </a:p>
          <a:p>
            <a:pPr lvl="2"/>
            <a:r>
              <a:rPr lang="en-US" dirty="0"/>
              <a:t>Section 9 - Safety Training of Personnel</a:t>
            </a:r>
          </a:p>
          <a:p>
            <a:pPr lvl="1"/>
            <a:r>
              <a:rPr lang="en-US" dirty="0"/>
              <a:t>Robots or robotic systems must comply with the following regulations: Occupational Safety and Health Administration, OSHA </a:t>
            </a:r>
            <a:r>
              <a:rPr lang="en-US" dirty="0">
                <a:hlinkClick r:id="rId3" tooltip="29 CFR 1910.333"/>
              </a:rPr>
              <a:t>29 CFR 1910.333</a:t>
            </a:r>
            <a:r>
              <a:rPr lang="en-US" dirty="0"/>
              <a:t>, Selection and Use of Work Practices, and OSHA </a:t>
            </a:r>
            <a:r>
              <a:rPr lang="en-US" dirty="0">
                <a:hlinkClick r:id="rId4" tooltip="29 CFR 1910.147"/>
              </a:rPr>
              <a:t>29 CFR 1910.147</a:t>
            </a:r>
            <a:r>
              <a:rPr lang="en-US" dirty="0"/>
              <a:t>, The Control of Hazardous Energy (Lockout/Tagout)</a:t>
            </a:r>
          </a:p>
        </p:txBody>
      </p:sp>
    </p:spTree>
    <p:extLst>
      <p:ext uri="{BB962C8B-B14F-4D97-AF65-F5344CB8AC3E}">
        <p14:creationId xmlns:p14="http://schemas.microsoft.com/office/powerpoint/2010/main" val="3798954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1191805"/>
            <a:ext cx="8311165" cy="1116012"/>
          </a:xfrm>
        </p:spPr>
        <p:txBody>
          <a:bodyPr/>
          <a:lstStyle/>
          <a:p>
            <a:r>
              <a:rPr lang="en-US" dirty="0"/>
              <a:t>Human Robot Interaction</a:t>
            </a:r>
            <a:r>
              <a:rPr lang="zh-CN" altLang="en-US" dirty="0"/>
              <a:t> </a:t>
            </a:r>
            <a:r>
              <a:rPr lang="en-US" altLang="zh-CN" dirty="0"/>
              <a:t>–</a:t>
            </a:r>
            <a:r>
              <a:rPr lang="zh-CN" altLang="en-US" dirty="0"/>
              <a:t> </a:t>
            </a:r>
            <a:r>
              <a:rPr lang="en-US" altLang="zh-CN" dirty="0"/>
              <a:t>A brief intro</a:t>
            </a:r>
            <a:endParaRPr lang="en-US" sz="3200" dirty="0"/>
          </a:p>
        </p:txBody>
      </p:sp>
      <p:sp>
        <p:nvSpPr>
          <p:cNvPr id="3" name="Content Placeholder 2"/>
          <p:cNvSpPr>
            <a:spLocks noGrp="1"/>
          </p:cNvSpPr>
          <p:nvPr>
            <p:ph idx="10"/>
          </p:nvPr>
        </p:nvSpPr>
        <p:spPr>
          <a:xfrm>
            <a:off x="327868" y="2307816"/>
            <a:ext cx="8511332" cy="4407616"/>
          </a:xfrm>
        </p:spPr>
        <p:txBody>
          <a:bodyPr/>
          <a:lstStyle/>
          <a:p>
            <a:r>
              <a:rPr lang="en-US" dirty="0"/>
              <a:t>Every tool to enhance human work efficiency comes with new safety and health hazards. For robots:</a:t>
            </a:r>
          </a:p>
          <a:p>
            <a:pPr lvl="1"/>
            <a:r>
              <a:rPr lang="en-US" dirty="0"/>
              <a:t>The ability to acquire intelligence (ethical issues), examples? </a:t>
            </a:r>
          </a:p>
          <a:p>
            <a:pPr lvl="2"/>
            <a:r>
              <a:rPr lang="en-US" dirty="0"/>
              <a:t>Surgical robots, driverless cars, unmanned weapons</a:t>
            </a:r>
          </a:p>
          <a:p>
            <a:pPr lvl="1"/>
            <a:r>
              <a:rPr lang="en-US" dirty="0"/>
              <a:t>Their flexibility and range of motion</a:t>
            </a:r>
          </a:p>
          <a:p>
            <a:pPr lvl="1"/>
            <a:r>
              <a:rPr lang="en-US" dirty="0"/>
              <a:t>Speed of movement</a:t>
            </a:r>
          </a:p>
          <a:p>
            <a:pPr lvl="1"/>
            <a:r>
              <a:rPr lang="en-US" dirty="0"/>
              <a:t>Power</a:t>
            </a:r>
          </a:p>
          <a:p>
            <a:r>
              <a:rPr lang="en-US" dirty="0"/>
              <a:t>Direct and indirect interaction, frequent and occasional interaction, remote or proximity interaction</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6315888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Robots</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Service robots</a:t>
            </a:r>
          </a:p>
          <a:p>
            <a:pPr lvl="1"/>
            <a:r>
              <a:rPr lang="en-US" dirty="0"/>
              <a:t>Machines that extend human capabilities</a:t>
            </a:r>
          </a:p>
          <a:p>
            <a:r>
              <a:rPr lang="en-US" dirty="0"/>
              <a:t>Automatic guided-vehicle systems</a:t>
            </a:r>
          </a:p>
          <a:p>
            <a:pPr lvl="1"/>
            <a:r>
              <a:rPr lang="en-US" dirty="0"/>
              <a:t>Advanced material-handling or conveying systems that involve a driverless vehicle which follows a guide-path</a:t>
            </a:r>
          </a:p>
          <a:p>
            <a:r>
              <a:rPr lang="en-US" dirty="0"/>
              <a:t>Undersea and space robots</a:t>
            </a:r>
          </a:p>
          <a:p>
            <a:pPr lvl="1"/>
            <a:r>
              <a:rPr lang="en-US" dirty="0"/>
              <a:t>These vehicles are called remotely operated vehicles (ROV's) or autonomous undersea vehicles (AUV's); the feature that distinguishes them is, respectively, the presence or absence of an electronics tether that connects the vehicle and surface control station</a:t>
            </a:r>
          </a:p>
        </p:txBody>
      </p:sp>
    </p:spTree>
    <p:extLst>
      <p:ext uri="{BB962C8B-B14F-4D97-AF65-F5344CB8AC3E}">
        <p14:creationId xmlns:p14="http://schemas.microsoft.com/office/powerpoint/2010/main" val="367804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Robots</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Automatic storage and retrieval systems</a:t>
            </a:r>
          </a:p>
          <a:p>
            <a:pPr lvl="1"/>
            <a:r>
              <a:rPr lang="en-US" dirty="0"/>
              <a:t>Storage racks linked through automatically controlled conveyors and an automatic storage and retrieval machine or machines that ride on floor-mounted guide rails and power-driven wheels</a:t>
            </a:r>
          </a:p>
          <a:p>
            <a:r>
              <a:rPr lang="en-US" dirty="0"/>
              <a:t>Automatic conveyor and shuttle systems</a:t>
            </a:r>
          </a:p>
          <a:p>
            <a:pPr lvl="1"/>
            <a:r>
              <a:rPr lang="en-US" dirty="0"/>
              <a:t>Various types of conveying systems linked together with various shuttle mechanisms for the prime purpose of conveying materials or parts to prepositioned and predetermined locations automatically</a:t>
            </a:r>
          </a:p>
        </p:txBody>
      </p:sp>
    </p:spTree>
    <p:extLst>
      <p:ext uri="{BB962C8B-B14F-4D97-AF65-F5344CB8AC3E}">
        <p14:creationId xmlns:p14="http://schemas.microsoft.com/office/powerpoint/2010/main" val="9657572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Robots</a:t>
            </a:r>
            <a:br>
              <a:rPr lang="en-US" dirty="0"/>
            </a:br>
            <a:br>
              <a:rPr lang="en-US" dirty="0"/>
            </a:br>
            <a:br>
              <a:rPr lang="en-US" dirty="0"/>
            </a:br>
            <a:br>
              <a:rPr lang="en-US" dirty="0"/>
            </a:br>
            <a:br>
              <a:rPr lang="en-US" dirty="0"/>
            </a:br>
            <a:endParaRPr lang="en-US" dirty="0"/>
          </a:p>
        </p:txBody>
      </p:sp>
      <p:sp>
        <p:nvSpPr>
          <p:cNvPr id="4" name="Content Placeholder 3">
            <a:extLst>
              <a:ext uri="{FF2B5EF4-FFF2-40B4-BE49-F238E27FC236}">
                <a16:creationId xmlns:a16="http://schemas.microsoft.com/office/drawing/2014/main" id="{4A1F9D66-BC49-F84F-8EFA-9A59166D3D57}"/>
              </a:ext>
            </a:extLst>
          </p:cNvPr>
          <p:cNvSpPr>
            <a:spLocks noGrp="1"/>
          </p:cNvSpPr>
          <p:nvPr>
            <p:ph idx="10"/>
          </p:nvPr>
        </p:nvSpPr>
        <p:spPr>
          <a:xfrm>
            <a:off x="327868" y="1884737"/>
            <a:ext cx="8465150" cy="4802666"/>
          </a:xfrm>
        </p:spPr>
        <p:txBody>
          <a:bodyPr/>
          <a:lstStyle/>
          <a:p>
            <a:r>
              <a:rPr lang="en-US" dirty="0"/>
              <a:t>Teleoperators</a:t>
            </a:r>
          </a:p>
          <a:p>
            <a:pPr lvl="1"/>
            <a:r>
              <a:rPr lang="en-US" dirty="0"/>
              <a:t>Robotic devices comprised of sensors and actuators for mobility and/or manipulation and are controlled remotely by a human operator</a:t>
            </a:r>
          </a:p>
          <a:p>
            <a:r>
              <a:rPr lang="en-US" dirty="0"/>
              <a:t>Mobile robots </a:t>
            </a:r>
          </a:p>
          <a:p>
            <a:pPr lvl="1"/>
            <a:r>
              <a:rPr lang="en-US" dirty="0"/>
              <a:t>Freely moving automatic programmable industrial robots</a:t>
            </a:r>
          </a:p>
          <a:p>
            <a:r>
              <a:rPr lang="en-US" dirty="0"/>
              <a:t>Prosthetic robots</a:t>
            </a:r>
          </a:p>
          <a:p>
            <a:pPr lvl="1"/>
            <a:r>
              <a:rPr lang="en-US" dirty="0"/>
              <a:t>Programmable manipulators or devices for missing human limbs</a:t>
            </a:r>
          </a:p>
          <a:p>
            <a:r>
              <a:rPr lang="en-US" dirty="0"/>
              <a:t>Numerically controlled machine tools</a:t>
            </a:r>
          </a:p>
        </p:txBody>
      </p:sp>
    </p:spTree>
    <p:extLst>
      <p:ext uri="{BB962C8B-B14F-4D97-AF65-F5344CB8AC3E}">
        <p14:creationId xmlns:p14="http://schemas.microsoft.com/office/powerpoint/2010/main" val="3661386709"/>
      </p:ext>
    </p:extLst>
  </p:cSld>
  <p:clrMapOvr>
    <a:masterClrMapping/>
  </p:clrMapOvr>
</p:sld>
</file>

<file path=ppt/theme/theme1.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48495</TotalTime>
  <Words>5974</Words>
  <Application>Microsoft Office PowerPoint</Application>
  <PresentationFormat>On-screen Show (4:3)</PresentationFormat>
  <Paragraphs>571</Paragraphs>
  <Slides>92</Slides>
  <Notes>86</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PNE Theme Slide Deck</vt:lpstr>
      <vt:lpstr>Occupational Safety Engineering  - Automation and Robots Safety</vt:lpstr>
      <vt:lpstr>Learning Objectives</vt:lpstr>
      <vt:lpstr>Impact of Automation on the Workplace</vt:lpstr>
      <vt:lpstr>Impact of Automation on the Workplace</vt:lpstr>
      <vt:lpstr>Impact of Automation on the Workplace</vt:lpstr>
      <vt:lpstr>Impact of Automation on the Workplace</vt:lpstr>
      <vt:lpstr>Are risk factors being changed by Automation?</vt:lpstr>
      <vt:lpstr>Examples</vt:lpstr>
      <vt:lpstr>Human Robot Interaction – A brief intro</vt:lpstr>
      <vt:lpstr>Let Us Discuss</vt:lpstr>
      <vt:lpstr>Safety and Health Problems with Robots</vt:lpstr>
      <vt:lpstr>Minimizing the Safety and Health Problems</vt:lpstr>
      <vt:lpstr>Minimizing the Safety and Health Problems</vt:lpstr>
      <vt:lpstr>Minimizing the Safety and Health Problems</vt:lpstr>
      <vt:lpstr>Automated Vehicles in the Workplace</vt:lpstr>
      <vt:lpstr>More Examples</vt:lpstr>
      <vt:lpstr>Examples: Manipulators</vt:lpstr>
      <vt:lpstr>Examples: Collaborative Manipulators</vt:lpstr>
      <vt:lpstr>Examples: Ambulators </vt:lpstr>
      <vt:lpstr>Examples</vt:lpstr>
      <vt:lpstr>Examples</vt:lpstr>
      <vt:lpstr>Examples</vt:lpstr>
      <vt:lpstr>Occupational Safety Engineering  - Robotics Safety Standards</vt:lpstr>
      <vt:lpstr>Topics</vt:lpstr>
      <vt:lpstr>Definitions: Robot</vt:lpstr>
      <vt:lpstr>Definitions: Industrial Robot</vt:lpstr>
      <vt:lpstr>Existing Standards - OSHA</vt:lpstr>
      <vt:lpstr>Existing Standards - OSHA</vt:lpstr>
      <vt:lpstr>Existing Standards – R15.06 </vt:lpstr>
      <vt:lpstr>Existing Standards – R15.06 </vt:lpstr>
      <vt:lpstr>Existing Standards – R15.06 </vt:lpstr>
      <vt:lpstr>Existing Standards – ANSI </vt:lpstr>
      <vt:lpstr>Existing Standards – ANSI </vt:lpstr>
      <vt:lpstr>Existing Standards – ISO </vt:lpstr>
      <vt:lpstr>Existing Standards – ISO </vt:lpstr>
      <vt:lpstr>Existing Standards – ISO </vt:lpstr>
      <vt:lpstr>Existing Standards – ISO </vt:lpstr>
      <vt:lpstr>Existing Standards – ISO </vt:lpstr>
      <vt:lpstr>Existing Standards – Others </vt:lpstr>
      <vt:lpstr>Existing Standards - Others</vt:lpstr>
      <vt:lpstr>Key Issues: Safety Strategies</vt:lpstr>
      <vt:lpstr>Key Issues</vt:lpstr>
      <vt:lpstr>Key Questions</vt:lpstr>
      <vt:lpstr>Key Questions: Scope</vt:lpstr>
      <vt:lpstr>Key Questions: HRI</vt:lpstr>
      <vt:lpstr>Strategies</vt:lpstr>
      <vt:lpstr>Strategies</vt:lpstr>
      <vt:lpstr>PowerPoint Presentation</vt:lpstr>
      <vt:lpstr>Occupational Safety Engineering  - OSHA Technical Manual (OTM)  - Section IV: Industrial Robots and Robot   System Safety  </vt:lpstr>
      <vt:lpstr>Learning Objectives</vt:lpstr>
      <vt:lpstr>Introduction </vt:lpstr>
      <vt:lpstr>Introduction </vt:lpstr>
      <vt:lpstr>Introduction – Past incidents </vt:lpstr>
      <vt:lpstr>Introduction – Past incidents </vt:lpstr>
      <vt:lpstr>Introduction – Robot Safeguarding </vt:lpstr>
      <vt:lpstr>Introduction – Robot Safeguarding </vt:lpstr>
      <vt:lpstr>Types and Classification  </vt:lpstr>
      <vt:lpstr>Types and Classification  </vt:lpstr>
      <vt:lpstr>Classification – Type of Path Generated  </vt:lpstr>
      <vt:lpstr>Classification – Type of Path Generated  </vt:lpstr>
      <vt:lpstr>Classification – Type of Path Generated  </vt:lpstr>
      <vt:lpstr>Classification – Robot Components  </vt:lpstr>
      <vt:lpstr>Classification – Robot Components  </vt:lpstr>
      <vt:lpstr>Classification – Robot Components  </vt:lpstr>
      <vt:lpstr>Classification – Robot Components  </vt:lpstr>
      <vt:lpstr>Classification – Robot Components  </vt:lpstr>
      <vt:lpstr>Classification – Robot Components  </vt:lpstr>
      <vt:lpstr>Classification – Robot Components  </vt:lpstr>
      <vt:lpstr>Classification – Robot Components  </vt:lpstr>
      <vt:lpstr>Classification – Robot Components  </vt:lpstr>
      <vt:lpstr>Classification – Robot Components  </vt:lpstr>
      <vt:lpstr>Classification – Robot Components  </vt:lpstr>
      <vt:lpstr>Hazards   </vt:lpstr>
      <vt:lpstr>Hazards -  Type of Accidents   </vt:lpstr>
      <vt:lpstr>Hazards - Type of Accidents   </vt:lpstr>
      <vt:lpstr>Hazards - Sources of Hazards   </vt:lpstr>
      <vt:lpstr>Hazards - Sources of Hazards   </vt:lpstr>
      <vt:lpstr>Hazards - Sources of Hazards   </vt:lpstr>
      <vt:lpstr>Hazards - Sources of Hazards   </vt:lpstr>
      <vt:lpstr>Investigation Guidelines    </vt:lpstr>
      <vt:lpstr>Investigation Guidelines    </vt:lpstr>
      <vt:lpstr>Control and Safeguarding Personnel     </vt:lpstr>
      <vt:lpstr>Control and Safeguarding Personnel     </vt:lpstr>
      <vt:lpstr>Control and Safeguarding Personnel     </vt:lpstr>
      <vt:lpstr>Control and Safeguarding Personnel     </vt:lpstr>
      <vt:lpstr>Control and Safeguarding Personnel     </vt:lpstr>
      <vt:lpstr>Control and Safeguarding Personnel     </vt:lpstr>
      <vt:lpstr>Control and Safeguarding Personnel     </vt:lpstr>
      <vt:lpstr>Control and Safeguarding Personnel     </vt:lpstr>
      <vt:lpstr>Other Robots     </vt:lpstr>
      <vt:lpstr>Other Robots     </vt:lpstr>
      <vt:lpstr>Other Robots     </vt:lpstr>
    </vt:vector>
  </TitlesOfParts>
  <Company>UF College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Performance Data</dc:title>
  <dc:creator>Cocherell,Teresa D</dc:creator>
  <cp:lastModifiedBy>Hu,Boyi</cp:lastModifiedBy>
  <cp:revision>816</cp:revision>
  <cp:lastPrinted>2014-01-31T19:29:42Z</cp:lastPrinted>
  <dcterms:created xsi:type="dcterms:W3CDTF">2013-09-18T13:46:37Z</dcterms:created>
  <dcterms:modified xsi:type="dcterms:W3CDTF">2023-12-07T22:41:53Z</dcterms:modified>
</cp:coreProperties>
</file>